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4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15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16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17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drawings/drawing18.xml" ContentType="application/vnd.openxmlformats-officedocument.drawingml.chartshapes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notesSlides/notesSlide11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9"/>
  </p:notesMasterIdLst>
  <p:handoutMasterIdLst>
    <p:handoutMasterId r:id="rId180"/>
  </p:handoutMasterIdLst>
  <p:sldIdLst>
    <p:sldId id="256" r:id="rId2"/>
    <p:sldId id="260" r:id="rId3"/>
    <p:sldId id="261" r:id="rId4"/>
    <p:sldId id="263" r:id="rId5"/>
    <p:sldId id="264" r:id="rId6"/>
    <p:sldId id="267" r:id="rId7"/>
    <p:sldId id="453" r:id="rId8"/>
    <p:sldId id="268" r:id="rId9"/>
    <p:sldId id="270" r:id="rId10"/>
    <p:sldId id="272" r:id="rId11"/>
    <p:sldId id="381" r:id="rId12"/>
    <p:sldId id="273" r:id="rId13"/>
    <p:sldId id="535" r:id="rId14"/>
    <p:sldId id="416" r:id="rId15"/>
    <p:sldId id="559" r:id="rId16"/>
    <p:sldId id="560" r:id="rId17"/>
    <p:sldId id="561" r:id="rId18"/>
    <p:sldId id="562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83" r:id="rId28"/>
    <p:sldId id="387" r:id="rId29"/>
    <p:sldId id="515" r:id="rId30"/>
    <p:sldId id="413" r:id="rId31"/>
    <p:sldId id="357" r:id="rId32"/>
    <p:sldId id="516" r:id="rId33"/>
    <p:sldId id="384" r:id="rId34"/>
    <p:sldId id="412" r:id="rId35"/>
    <p:sldId id="393" r:id="rId36"/>
    <p:sldId id="392" r:id="rId37"/>
    <p:sldId id="358" r:id="rId38"/>
    <p:sldId id="399" r:id="rId39"/>
    <p:sldId id="518" r:id="rId40"/>
    <p:sldId id="359" r:id="rId41"/>
    <p:sldId id="279" r:id="rId42"/>
    <p:sldId id="280" r:id="rId43"/>
    <p:sldId id="281" r:id="rId44"/>
    <p:sldId id="282" r:id="rId45"/>
    <p:sldId id="418" r:id="rId46"/>
    <p:sldId id="283" r:id="rId47"/>
    <p:sldId id="284" r:id="rId48"/>
    <p:sldId id="496" r:id="rId49"/>
    <p:sldId id="497" r:id="rId50"/>
    <p:sldId id="449" r:id="rId51"/>
    <p:sldId id="452" r:id="rId52"/>
    <p:sldId id="285" r:id="rId53"/>
    <p:sldId id="391" r:id="rId54"/>
    <p:sldId id="464" r:id="rId55"/>
    <p:sldId id="287" r:id="rId56"/>
    <p:sldId id="288" r:id="rId57"/>
    <p:sldId id="289" r:id="rId58"/>
    <p:sldId id="290" r:id="rId59"/>
    <p:sldId id="493" r:id="rId60"/>
    <p:sldId id="450" r:id="rId61"/>
    <p:sldId id="291" r:id="rId62"/>
    <p:sldId id="292" r:id="rId63"/>
    <p:sldId id="293" r:id="rId64"/>
    <p:sldId id="294" r:id="rId65"/>
    <p:sldId id="295" r:id="rId66"/>
    <p:sldId id="549" r:id="rId67"/>
    <p:sldId id="451" r:id="rId68"/>
    <p:sldId id="296" r:id="rId69"/>
    <p:sldId id="300" r:id="rId70"/>
    <p:sldId id="301" r:id="rId71"/>
    <p:sldId id="302" r:id="rId72"/>
    <p:sldId id="303" r:id="rId73"/>
    <p:sldId id="304" r:id="rId74"/>
    <p:sldId id="456" r:id="rId75"/>
    <p:sldId id="305" r:id="rId76"/>
    <p:sldId id="306" r:id="rId77"/>
    <p:sldId id="307" r:id="rId78"/>
    <p:sldId id="309" r:id="rId79"/>
    <p:sldId id="422" r:id="rId80"/>
    <p:sldId id="310" r:id="rId81"/>
    <p:sldId id="546" r:id="rId82"/>
    <p:sldId id="457" r:id="rId83"/>
    <p:sldId id="423" r:id="rId84"/>
    <p:sldId id="424" r:id="rId85"/>
    <p:sldId id="425" r:id="rId86"/>
    <p:sldId id="426" r:id="rId87"/>
    <p:sldId id="427" r:id="rId88"/>
    <p:sldId id="317" r:id="rId89"/>
    <p:sldId id="318" r:id="rId90"/>
    <p:sldId id="458" r:id="rId91"/>
    <p:sldId id="428" r:id="rId92"/>
    <p:sldId id="429" r:id="rId93"/>
    <p:sldId id="430" r:id="rId94"/>
    <p:sldId id="431" r:id="rId95"/>
    <p:sldId id="432" r:id="rId96"/>
    <p:sldId id="324" r:id="rId97"/>
    <p:sldId id="325" r:id="rId98"/>
    <p:sldId id="459" r:id="rId99"/>
    <p:sldId id="433" r:id="rId100"/>
    <p:sldId id="434" r:id="rId101"/>
    <p:sldId id="331" r:id="rId102"/>
    <p:sldId id="332" r:id="rId103"/>
    <p:sldId id="466" r:id="rId104"/>
    <p:sldId id="541" r:id="rId105"/>
    <p:sldId id="333" r:id="rId106"/>
    <p:sldId id="467" r:id="rId107"/>
    <p:sldId id="334" r:id="rId108"/>
    <p:sldId id="435" r:id="rId109"/>
    <p:sldId id="338" r:id="rId110"/>
    <p:sldId id="468" r:id="rId111"/>
    <p:sldId id="337" r:id="rId112"/>
    <p:sldId id="437" r:id="rId113"/>
    <p:sldId id="436" r:id="rId114"/>
    <p:sldId id="471" r:id="rId115"/>
    <p:sldId id="375" r:id="rId116"/>
    <p:sldId id="444" r:id="rId117"/>
    <p:sldId id="475" r:id="rId118"/>
    <p:sldId id="445" r:id="rId119"/>
    <p:sldId id="446" r:id="rId120"/>
    <p:sldId id="539" r:id="rId121"/>
    <p:sldId id="447" r:id="rId122"/>
    <p:sldId id="448" r:id="rId123"/>
    <p:sldId id="476" r:id="rId124"/>
    <p:sldId id="563" r:id="rId125"/>
    <p:sldId id="438" r:id="rId126"/>
    <p:sldId id="439" r:id="rId127"/>
    <p:sldId id="440" r:id="rId128"/>
    <p:sldId id="442" r:id="rId129"/>
    <p:sldId id="378" r:id="rId130"/>
    <p:sldId id="377" r:id="rId131"/>
    <p:sldId id="376" r:id="rId132"/>
    <p:sldId id="483" r:id="rId133"/>
    <p:sldId id="484" r:id="rId134"/>
    <p:sldId id="485" r:id="rId135"/>
    <p:sldId id="533" r:id="rId136"/>
    <p:sldId id="550" r:id="rId137"/>
    <p:sldId id="488" r:id="rId138"/>
    <p:sldId id="487" r:id="rId139"/>
    <p:sldId id="489" r:id="rId140"/>
    <p:sldId id="545" r:id="rId141"/>
    <p:sldId id="542" r:id="rId142"/>
    <p:sldId id="554" r:id="rId143"/>
    <p:sldId id="552" r:id="rId144"/>
    <p:sldId id="553" r:id="rId145"/>
    <p:sldId id="346" r:id="rId146"/>
    <p:sldId id="519" r:id="rId147"/>
    <p:sldId id="370" r:id="rId148"/>
    <p:sldId id="520" r:id="rId149"/>
    <p:sldId id="521" r:id="rId150"/>
    <p:sldId id="522" r:id="rId151"/>
    <p:sldId id="524" r:id="rId152"/>
    <p:sldId id="525" r:id="rId153"/>
    <p:sldId id="526" r:id="rId154"/>
    <p:sldId id="527" r:id="rId155"/>
    <p:sldId id="528" r:id="rId156"/>
    <p:sldId id="529" r:id="rId157"/>
    <p:sldId id="530" r:id="rId158"/>
    <p:sldId id="531" r:id="rId159"/>
    <p:sldId id="532" r:id="rId160"/>
    <p:sldId id="506" r:id="rId161"/>
    <p:sldId id="507" r:id="rId162"/>
    <p:sldId id="502" r:id="rId163"/>
    <p:sldId id="503" r:id="rId164"/>
    <p:sldId id="504" r:id="rId165"/>
    <p:sldId id="505" r:id="rId166"/>
    <p:sldId id="547" r:id="rId167"/>
    <p:sldId id="548" r:id="rId168"/>
    <p:sldId id="454" r:id="rId169"/>
    <p:sldId id="455" r:id="rId170"/>
    <p:sldId id="362" r:id="rId171"/>
    <p:sldId id="556" r:id="rId172"/>
    <p:sldId id="555" r:id="rId173"/>
    <p:sldId id="364" r:id="rId174"/>
    <p:sldId id="363" r:id="rId175"/>
    <p:sldId id="389" r:id="rId176"/>
    <p:sldId id="361" r:id="rId177"/>
    <p:sldId id="257" r:id="rId17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16F1B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7" autoAdjust="0"/>
    <p:restoredTop sz="93032" autoAdjust="0"/>
  </p:normalViewPr>
  <p:slideViewPr>
    <p:cSldViewPr>
      <p:cViewPr>
        <p:scale>
          <a:sx n="90" d="100"/>
          <a:sy n="9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1.0292596013378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3971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4881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4406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3723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4995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7505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9506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12691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14183</c:v>
                </c:pt>
              </c:numCache>
            </c:numRef>
          </c:val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Arkusz1!$K$2</c:f>
              <c:numCache>
                <c:formatCode>General</c:formatCode>
                <c:ptCount val="1"/>
                <c:pt idx="0">
                  <c:v>9765</c:v>
                </c:pt>
              </c:numCache>
            </c:numRef>
          </c:val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0802469135802469E-2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Arkusz1!$L$2</c:f>
              <c:numCache>
                <c:formatCode>General</c:formatCode>
                <c:ptCount val="1"/>
                <c:pt idx="0">
                  <c:v>11544</c:v>
                </c:pt>
              </c:numCache>
            </c:numRef>
          </c:val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Arkusz1!$M$2</c:f>
              <c:numCache>
                <c:formatCode>General</c:formatCode>
                <c:ptCount val="1"/>
                <c:pt idx="0">
                  <c:v>11656</c:v>
                </c:pt>
              </c:numCache>
            </c:numRef>
          </c:val>
        </c:ser>
        <c:ser>
          <c:idx val="12"/>
          <c:order val="12"/>
          <c:tx>
            <c:strRef>
              <c:f>Arkusz1!$N$1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Arkusz1!$N$2</c:f>
              <c:numCache>
                <c:formatCode>General</c:formatCode>
                <c:ptCount val="1"/>
                <c:pt idx="0">
                  <c:v>10731</c:v>
                </c:pt>
              </c:numCache>
            </c:numRef>
          </c:val>
        </c:ser>
        <c:ser>
          <c:idx val="13"/>
          <c:order val="13"/>
          <c:tx>
            <c:strRef>
              <c:f>Arkusz1!$O$1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Arkusz1!$O$2</c:f>
              <c:numCache>
                <c:formatCode>General</c:formatCode>
                <c:ptCount val="1"/>
                <c:pt idx="0">
                  <c:v>9773</c:v>
                </c:pt>
              </c:numCache>
            </c:numRef>
          </c:val>
        </c:ser>
        <c:ser>
          <c:idx val="14"/>
          <c:order val="14"/>
          <c:tx>
            <c:strRef>
              <c:f>Arkusz1!$P$1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Arkusz1!$P$2</c:f>
              <c:numCache>
                <c:formatCode>General</c:formatCode>
                <c:ptCount val="1"/>
                <c:pt idx="0">
                  <c:v>8931</c:v>
                </c:pt>
              </c:numCache>
            </c:numRef>
          </c:val>
        </c:ser>
        <c:ser>
          <c:idx val="15"/>
          <c:order val="15"/>
          <c:tx>
            <c:strRef>
              <c:f>Arkusz1!$Q$1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Arkusz1!$Q$2</c:f>
              <c:numCache>
                <c:formatCode>General</c:formatCode>
                <c:ptCount val="1"/>
                <c:pt idx="0">
                  <c:v>8389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91445248"/>
        <c:axId val="191467520"/>
      </c:barChart>
      <c:dateAx>
        <c:axId val="191445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1467520"/>
        <c:crosses val="autoZero"/>
        <c:auto val="0"/>
        <c:lblOffset val="100"/>
        <c:baseTimeUnit val="days"/>
      </c:dateAx>
      <c:valAx>
        <c:axId val="191467520"/>
        <c:scaling>
          <c:orientation val="minMax"/>
          <c:max val="16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144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94321061100737E-3"/>
          <c:y val="0.12975595798856449"/>
          <c:w val="0.57987060577498561"/>
          <c:h val="0.8678521073359962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094992581469446"/>
                  <c:y val="-0.2289290448655066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 – 12 OSÓB</a:t>
                    </a:r>
                  </a:p>
                  <a:p>
                    <a:r>
                      <a:rPr lang="pl-PL" dirty="0" smtClean="0"/>
                      <a:t>25,5%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613312678519594E-2"/>
                  <c:y val="3.75085729583055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ŁÓDZKI</a:t>
                    </a:r>
                    <a:endParaRPr lang="pl-PL" dirty="0" smtClean="0"/>
                  </a:p>
                  <a:p>
                    <a:r>
                      <a:rPr lang="en-US" dirty="0" smtClean="0"/>
                      <a:t>11</a:t>
                    </a:r>
                    <a:r>
                      <a:rPr lang="pl-PL" dirty="0" smtClean="0"/>
                      <a:t> OSÓB – 23,4%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960833204912743E-2"/>
                  <c:y val="0.1085054593703687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KUL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OSÓB – 17%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Uniwersytet Marii Curie-Skłodowskiej w Lublinie </c:v>
                </c:pt>
                <c:pt idx="1">
                  <c:v>Uniwersytet Łódzki</c:v>
                </c:pt>
                <c:pt idx="2">
                  <c:v>Katolicki Uniwersytet Lubelski</c:v>
                </c:pt>
                <c:pt idx="3">
                  <c:v>Uniwersytet Wrocławski</c:v>
                </c:pt>
                <c:pt idx="4">
                  <c:v>Europejska Wyższa Szkoła Prawa i Administracji</c:v>
                </c:pt>
                <c:pt idx="5">
                  <c:v>Uczelnia Łazarskiego 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4871271945426E-4"/>
          <c:y val="5.4625041662037549E-2"/>
          <c:w val="0.62965226085990444"/>
          <c:h val="0.943023366952496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8.4048050042026659E-2"/>
                  <c:y val="-0.25879154004015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WARSZAWSKI</a:t>
                    </a:r>
                    <a:endParaRPr lang="pl-PL" dirty="0" smtClean="0"/>
                  </a:p>
                  <a:p>
                    <a:r>
                      <a:rPr lang="pl-PL" dirty="0" smtClean="0"/>
                      <a:t>396 OSÓB – 36%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37969001276174E-2"/>
                  <c:y val="-0.11543129900056998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pl-PL" sz="1400" dirty="0" smtClean="0"/>
                      <a:t>UKSW
145 OSÓB – 13,2%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638655041486505E-2"/>
                  <c:y val="2.838906788134651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UCZELNIA ŁAZARSKIEGO 
1</a:t>
                    </a:r>
                    <a:r>
                      <a:rPr lang="pl-PL" sz="1200" dirty="0" smtClean="0"/>
                      <a:t>09 OSÓB – 9,9%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7792599092013349E-2"/>
                  <c:y val="-4.18811754595610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AKADEMIA KOŹMIŃSKIEGO
</a:t>
                    </a:r>
                    <a:r>
                      <a:rPr lang="pl-PL" dirty="0" smtClean="0"/>
                      <a:t>91 OSÓB – 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1.7769438318301228E-2"/>
                  <c:y val="-3.2931672492090107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UNIWERSYTET JAGIELLOŃSKI 
64 OSOBY – 5,8%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3.9123658506380408E-2"/>
                  <c:y val="-4.747268821982741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41 OSÓB - 3,7%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1.8177079353535991E-2"/>
                  <c:y val="1.082972262341221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KUL</a:t>
                    </a:r>
                  </a:p>
                  <a:p>
                    <a:r>
                      <a:rPr lang="en-US" dirty="0" smtClean="0"/>
                      <a:t>37</a:t>
                    </a:r>
                    <a:r>
                      <a:rPr lang="pl-PL" dirty="0" smtClean="0"/>
                      <a:t> OSÓB – 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Arkusz2!$A$2:$A$31</c:f>
              <c:strCache>
                <c:ptCount val="30"/>
                <c:pt idx="0">
                  <c:v>Uniwersytet Warszawski</c:v>
                </c:pt>
                <c:pt idx="1">
                  <c:v>Uniwersytet Kard. S. Wyszyńskiego w Warszawie</c:v>
                </c:pt>
                <c:pt idx="2">
                  <c:v>Uczelnia Łazarskiego </c:v>
                </c:pt>
                <c:pt idx="3">
                  <c:v>AKADEMIA KOŹMIŃSKIEGO</c:v>
                </c:pt>
                <c:pt idx="4">
                  <c:v>Uniwersytet Jagielloński w Krakowie</c:v>
                </c:pt>
                <c:pt idx="5">
                  <c:v>Uniwersytet Marii Curie-Skłodowskiej w Lublinie </c:v>
                </c:pt>
                <c:pt idx="6">
                  <c:v>Katolicki Uniwersytet Lubelski</c:v>
                </c:pt>
                <c:pt idx="7">
                  <c:v>EUROPEJSKA WYŻSZA SZKOŁA PRAWA I ADMINSTRACJI</c:v>
                </c:pt>
                <c:pt idx="8">
                  <c:v>SWPS Uniwersytet Humanistycznospołeczny z siedzibą w Warszawie</c:v>
                </c:pt>
                <c:pt idx="9">
                  <c:v>Uniwersytet w Białymstoku</c:v>
                </c:pt>
                <c:pt idx="10">
                  <c:v>Uniwersytet im. A. Mickiewicza w Poznaniu</c:v>
                </c:pt>
                <c:pt idx="11">
                  <c:v>Uniwersytet Łódzki</c:v>
                </c:pt>
                <c:pt idx="12">
                  <c:v>Uniwersytet M. Kopernika w Toruniu</c:v>
                </c:pt>
                <c:pt idx="13">
                  <c:v>Uniwersytet Warmińsko - Mazurski w Olsztynie</c:v>
                </c:pt>
                <c:pt idx="14">
                  <c:v>Uczelnia Techniczno - Handlowa im. H. Chodkowskiej</c:v>
                </c:pt>
                <c:pt idx="15">
                  <c:v>Uniwersytet Rzeszowski</c:v>
                </c:pt>
                <c:pt idx="16">
                  <c:v>Uniwersytet Wrocławski</c:v>
                </c:pt>
                <c:pt idx="17">
                  <c:v>Uniwersytet Gdański</c:v>
                </c:pt>
                <c:pt idx="18">
                  <c:v>Prywatna Wyższa Szkoła Nauk Społecznych, Komputerowych i Medycznych z siedzibą w Warszawie</c:v>
                </c:pt>
                <c:pt idx="19">
                  <c:v>Uniwersytet Śląski w Katowicach</c:v>
                </c:pt>
                <c:pt idx="20">
                  <c:v>Uniwersytet Szczeciński</c:v>
                </c:pt>
                <c:pt idx="21">
                  <c:v>Wyższa Szkoła Finansów i Zarządzania w Warszawie</c:v>
                </c:pt>
                <c:pt idx="22">
                  <c:v>Wyższa Szkoła Menedżerska w Warszawie</c:v>
                </c:pt>
                <c:pt idx="23">
                  <c:v>KUL Wydz. Zam. Prawa i Nauk o Społeczeństwie w Stalowej Woli</c:v>
                </c:pt>
                <c:pt idx="24">
                  <c:v>KRAKOWSKA AKADEMIA</c:v>
                </c:pt>
                <c:pt idx="25">
                  <c:v>Uniwersytet Opolski</c:v>
                </c:pt>
                <c:pt idx="26">
                  <c:v>KUL Wydz. Zam. W TOMASZOWIE LUB.</c:v>
                </c:pt>
                <c:pt idx="27">
                  <c:v>uczelnia zagraniczna</c:v>
                </c:pt>
                <c:pt idx="28">
                  <c:v>Wyższa Szkoła Administracji i Biznesu im. E. Kwiatkowskiego w Gdyni</c:v>
                </c:pt>
                <c:pt idx="29">
                  <c:v>Wyższa Szkoła Ekonomii, Prawa i Nauk Medycznych im. prof. E. Lipińskiego w Kielcach</c:v>
                </c:pt>
              </c:strCache>
            </c:strRef>
          </c:cat>
          <c:val>
            <c:numRef>
              <c:f>Arkusz2!$B$2:$B$31</c:f>
              <c:numCache>
                <c:formatCode>General</c:formatCode>
                <c:ptCount val="30"/>
                <c:pt idx="0">
                  <c:v>396</c:v>
                </c:pt>
                <c:pt idx="1">
                  <c:v>145</c:v>
                </c:pt>
                <c:pt idx="2">
                  <c:v>109</c:v>
                </c:pt>
                <c:pt idx="3">
                  <c:v>91</c:v>
                </c:pt>
                <c:pt idx="4">
                  <c:v>64</c:v>
                </c:pt>
                <c:pt idx="5">
                  <c:v>41</c:v>
                </c:pt>
                <c:pt idx="6">
                  <c:v>37</c:v>
                </c:pt>
                <c:pt idx="7">
                  <c:v>24</c:v>
                </c:pt>
                <c:pt idx="8">
                  <c:v>23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14</c:v>
                </c:pt>
                <c:pt idx="15">
                  <c:v>12</c:v>
                </c:pt>
                <c:pt idx="16">
                  <c:v>9</c:v>
                </c:pt>
                <c:pt idx="17">
                  <c:v>7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662027883420509E-2"/>
          <c:w val="0.62825794444400529"/>
          <c:h val="0.9406376010076579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498429599416106E-2"/>
                  <c:y val="-0.243850704425566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UNIWERSYTET WARSZAWSKI</a:t>
                    </a:r>
                    <a:endParaRPr lang="pl-PL" sz="1200" dirty="0" smtClean="0"/>
                  </a:p>
                  <a:p>
                    <a:r>
                      <a:rPr lang="en-US" sz="1200" dirty="0" smtClean="0"/>
                      <a:t> 319</a:t>
                    </a:r>
                    <a:r>
                      <a:rPr lang="pl-PL" sz="1200" dirty="0" smtClean="0"/>
                      <a:t> OSÓB  - 28,6%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200" dirty="0" smtClean="0"/>
                      <a:t>UKSW</a:t>
                    </a:r>
                    <a:r>
                      <a:rPr lang="pl-PL" sz="1200" baseline="0" dirty="0" smtClean="0"/>
                      <a:t> –</a:t>
                    </a:r>
                    <a:r>
                      <a:rPr lang="pl-PL" sz="1200" dirty="0" smtClean="0"/>
                      <a:t> 171 OSÓB</a:t>
                    </a:r>
                  </a:p>
                  <a:p>
                    <a:r>
                      <a:rPr lang="pl-PL" sz="1200" dirty="0" smtClean="0"/>
                      <a:t>15,3%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118986828133367E-2"/>
                  <c:y val="4.356035380741222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UCZELNIA ŁAZARSKIEGO </a:t>
                    </a:r>
                    <a:endParaRPr lang="pl-PL" sz="1200" dirty="0" smtClean="0"/>
                  </a:p>
                  <a:p>
                    <a:r>
                      <a:rPr lang="en-US" sz="1200" dirty="0" smtClean="0"/>
                      <a:t>107</a:t>
                    </a:r>
                    <a:r>
                      <a:rPr lang="pl-PL" sz="1200" dirty="0" smtClean="0"/>
                      <a:t> OSÓB – 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0201736750623E-3"/>
                  <c:y val="-1.032924528036053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AKADEMIA LEONA KOŹMIŃSKIEGO</a:t>
                    </a:r>
                    <a:endParaRPr lang="pl-PL" sz="1200" dirty="0" smtClean="0"/>
                  </a:p>
                  <a:p>
                    <a:r>
                      <a:rPr lang="en-US" sz="1200" dirty="0" smtClean="0"/>
                      <a:t>79</a:t>
                    </a:r>
                    <a:r>
                      <a:rPr lang="pl-PL" sz="1200" dirty="0" smtClean="0"/>
                      <a:t> OSÓB – 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8903301793576635E-2"/>
                  <c:y val="-0.10027267253840945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KUL </a:t>
                    </a:r>
                  </a:p>
                  <a:p>
                    <a:r>
                      <a:rPr lang="en-US" sz="1200" dirty="0" smtClean="0"/>
                      <a:t>54</a:t>
                    </a:r>
                    <a:r>
                      <a:rPr lang="pl-PL" sz="1200" dirty="0" smtClean="0"/>
                      <a:t> OSOBY – 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607030089683225E-2"/>
                  <c:y val="-2.69612369170250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UMSC </a:t>
                    </a:r>
                  </a:p>
                  <a:p>
                    <a:r>
                      <a:rPr lang="pl-PL" dirty="0" smtClean="0"/>
                      <a:t>54 OSOBY - 4,8%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205602149376016E-2"/>
                  <c:y val="-0.14492916431455685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UMK </a:t>
                    </a:r>
                  </a:p>
                  <a:p>
                    <a:r>
                      <a:rPr lang="pl-PL" sz="1200" dirty="0" smtClean="0"/>
                      <a:t>46 OSÓB – 4,1%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166249034967765E-2"/>
                  <c:y val="-6.7448459442425515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UNIWERSYTET JAGIELLOŃSKI </a:t>
                    </a:r>
                  </a:p>
                  <a:p>
                    <a:r>
                      <a:rPr lang="pl-PL" sz="1200" dirty="0" smtClean="0"/>
                      <a:t>44 OSOBY – 3,9%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Arkusz2!$A$2:$A$31</c:f>
              <c:strCache>
                <c:ptCount val="30"/>
                <c:pt idx="0">
                  <c:v>Uniwersytet Warszawski</c:v>
                </c:pt>
                <c:pt idx="1">
                  <c:v>Uniwersytet Kard. S. Wyszyńskiego w Warszawie</c:v>
                </c:pt>
                <c:pt idx="2">
                  <c:v>Uczelnia Łazarskiego </c:v>
                </c:pt>
                <c:pt idx="3">
                  <c:v>Akademia Leona Koźmińskiego</c:v>
                </c:pt>
                <c:pt idx="4">
                  <c:v>Katolicki Uniwersytet Lubelski</c:v>
                </c:pt>
                <c:pt idx="5">
                  <c:v>Uniwersytet Marii Curie-Skłodowskiej w Lublinie </c:v>
                </c:pt>
                <c:pt idx="6">
                  <c:v>Uniwersytet M. Kopernika w Toruniu</c:v>
                </c:pt>
                <c:pt idx="7">
                  <c:v>Uniwersytet Jagielloński w Krakowie</c:v>
                </c:pt>
                <c:pt idx="8">
                  <c:v>Uniwersytet Łódzki</c:v>
                </c:pt>
                <c:pt idx="9">
                  <c:v>Uniwersytet w Białymstoku</c:v>
                </c:pt>
                <c:pt idx="10">
                  <c:v>SWPS Uniwersytet Humanistycznospołeczny z siedzibą w Warszawie</c:v>
                </c:pt>
                <c:pt idx="11">
                  <c:v>Europejska Wyższa Szkoła Prawa i Administracji</c:v>
                </c:pt>
                <c:pt idx="12">
                  <c:v>Uniwersytet Warmińsko - Mazurski w Olsztynie</c:v>
                </c:pt>
                <c:pt idx="13">
                  <c:v>Uniwersytet Wrocławski</c:v>
                </c:pt>
                <c:pt idx="14">
                  <c:v>Uniwersytet Rzeszowski</c:v>
                </c:pt>
                <c:pt idx="15">
                  <c:v>Uczelnia Techniczno - Handlowa im. H. Chodkowskiej</c:v>
                </c:pt>
                <c:pt idx="16">
                  <c:v>Uniwersytet im. A. Mickiewicza w Poznaniu</c:v>
                </c:pt>
                <c:pt idx="17">
                  <c:v>Uniwersytet Gdański</c:v>
                </c:pt>
                <c:pt idx="18">
                  <c:v>Wyższa Szkoła Menedżerska w Warszawie</c:v>
                </c:pt>
                <c:pt idx="19">
                  <c:v>Uniwersytet Śląski w Katowicach</c:v>
                </c:pt>
                <c:pt idx="20">
                  <c:v>Uniwersytet Szczeciński</c:v>
                </c:pt>
                <c:pt idx="21">
                  <c:v>Krakowska Akademia im. A. Frycza-Modrzewskiego</c:v>
                </c:pt>
                <c:pt idx="22">
                  <c:v>Prywatna Wyższa Szkoła Nauk Społecznych, Komputerowych i Medycznych z siedzibą w Warszawie</c:v>
                </c:pt>
                <c:pt idx="23">
                  <c:v>uczelnia zagraniczna</c:v>
                </c:pt>
                <c:pt idx="24">
                  <c:v>Wyższa Szkoła Finansów i Zarządzania w Warszawie</c:v>
                </c:pt>
                <c:pt idx="25">
                  <c:v>Uniwersytet Opolski</c:v>
                </c:pt>
                <c:pt idx="26">
                  <c:v>Wyższa Szkoła Ekonomii, Prawa i Nauk Medycznych im. prof. E. Lipińskiego w Kielcach</c:v>
                </c:pt>
                <c:pt idx="27">
                  <c:v>KUL Wydz. Zam. Nauk Prawnych i Ekonomicznych w Tomaszowie Lub.</c:v>
                </c:pt>
                <c:pt idx="28">
                  <c:v>KUL Wydz. Zam. Prawa i Nauk o Społeczeństwie w Stalowej Woli</c:v>
                </c:pt>
                <c:pt idx="29">
                  <c:v>Wyższa Szkoła Menedżerska w Legnicy</c:v>
                </c:pt>
              </c:strCache>
            </c:strRef>
          </c:cat>
          <c:val>
            <c:numRef>
              <c:f>Arkusz2!$B$2:$B$31</c:f>
              <c:numCache>
                <c:formatCode>General</c:formatCode>
                <c:ptCount val="30"/>
                <c:pt idx="0">
                  <c:v>319</c:v>
                </c:pt>
                <c:pt idx="1">
                  <c:v>171</c:v>
                </c:pt>
                <c:pt idx="2">
                  <c:v>107</c:v>
                </c:pt>
                <c:pt idx="3">
                  <c:v>79</c:v>
                </c:pt>
                <c:pt idx="4">
                  <c:v>54</c:v>
                </c:pt>
                <c:pt idx="5">
                  <c:v>54</c:v>
                </c:pt>
                <c:pt idx="6">
                  <c:v>46</c:v>
                </c:pt>
                <c:pt idx="7">
                  <c:v>44</c:v>
                </c:pt>
                <c:pt idx="8">
                  <c:v>30</c:v>
                </c:pt>
                <c:pt idx="9">
                  <c:v>29</c:v>
                </c:pt>
                <c:pt idx="10">
                  <c:v>29</c:v>
                </c:pt>
                <c:pt idx="11">
                  <c:v>26</c:v>
                </c:pt>
                <c:pt idx="12">
                  <c:v>20</c:v>
                </c:pt>
                <c:pt idx="13">
                  <c:v>15</c:v>
                </c:pt>
                <c:pt idx="14">
                  <c:v>14</c:v>
                </c:pt>
                <c:pt idx="15">
                  <c:v>13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WAŁBRZYCH</a:t>
                    </a:r>
                    <a:endParaRPr lang="pl-PL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30</a:t>
                    </a: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-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1.5432098765432098E-2"/>
                  <c:y val="0.690016184661872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WROCŁAW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/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278</a:t>
                    </a: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pPr>
                      <a:defRPr sz="1600" b="1"/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73%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Wrocław </c:v>
                </c:pt>
                <c:pt idx="1">
                  <c:v>Wałbrzych</c:v>
                </c:pt>
                <c:pt idx="2">
                  <c:v>Zielona Góra</c:v>
                </c:pt>
                <c:pt idx="3">
                  <c:v>Poznań </c:v>
                </c:pt>
                <c:pt idx="4">
                  <c:v>Warszawa </c:v>
                </c:pt>
                <c:pt idx="5">
                  <c:v>Katowice</c:v>
                </c:pt>
                <c:pt idx="6">
                  <c:v>Kraków</c:v>
                </c:pt>
                <c:pt idx="7">
                  <c:v>Łódź</c:v>
                </c:pt>
                <c:pt idx="8">
                  <c:v>Opole</c:v>
                </c:pt>
                <c:pt idx="9">
                  <c:v>Szczecin</c:v>
                </c:pt>
                <c:pt idx="10">
                  <c:v>Bydgoszcz</c:v>
                </c:pt>
                <c:pt idx="11">
                  <c:v>Gdańsk </c:v>
                </c:pt>
                <c:pt idx="12">
                  <c:v>Koszalin</c:v>
                </c:pt>
                <c:pt idx="13">
                  <c:v>Rzeszów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278</c:v>
                </c:pt>
                <c:pt idx="1">
                  <c:v>30</c:v>
                </c:pt>
                <c:pt idx="2">
                  <c:v>18</c:v>
                </c:pt>
                <c:pt idx="3">
                  <c:v>13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5432098765432098E-2"/>
                  <c:y val="-1.592365938443952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W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ARSZAWA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362 OSOBY </a:t>
                    </a:r>
                  </a:p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Arkusz1!$A$2:$A$12</c:f>
              <c:strCache>
                <c:ptCount val="11"/>
                <c:pt idx="0">
                  <c:v>WARSZAWA</c:v>
                </c:pt>
                <c:pt idx="1">
                  <c:v>SIEDLCE</c:v>
                </c:pt>
                <c:pt idx="2">
                  <c:v>POZNAŃ</c:v>
                </c:pt>
                <c:pt idx="3">
                  <c:v>BIAŁYSTOK</c:v>
                </c:pt>
                <c:pt idx="4">
                  <c:v>GDAŃSK</c:v>
                </c:pt>
                <c:pt idx="5">
                  <c:v>ŁODŹ</c:v>
                </c:pt>
                <c:pt idx="6">
                  <c:v>WROCŁAW</c:v>
                </c:pt>
                <c:pt idx="7">
                  <c:v>WAŁBRZYCH</c:v>
                </c:pt>
                <c:pt idx="8">
                  <c:v>RZESZÓW</c:v>
                </c:pt>
                <c:pt idx="9">
                  <c:v>OLSZTYN</c:v>
                </c:pt>
                <c:pt idx="10">
                  <c:v>KATOWICE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362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7694663167104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438271604938271"/>
                  <c:y val="0.1831196797756506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KRAKÓW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191 OSÓB 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62,8%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ARSZAWA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 OSÓB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Arkusz1!$A$2:$A$14</c:f>
              <c:strCache>
                <c:ptCount val="13"/>
                <c:pt idx="0">
                  <c:v>Kraków</c:v>
                </c:pt>
                <c:pt idx="1">
                  <c:v>Warszawa </c:v>
                </c:pt>
                <c:pt idx="2">
                  <c:v>Wrocław </c:v>
                </c:pt>
                <c:pt idx="3">
                  <c:v>Katowice</c:v>
                </c:pt>
                <c:pt idx="4">
                  <c:v>Rzeszów</c:v>
                </c:pt>
                <c:pt idx="5">
                  <c:v>Bielsko-Biała</c:v>
                </c:pt>
                <c:pt idx="6">
                  <c:v>Lublin</c:v>
                </c:pt>
                <c:pt idx="7">
                  <c:v>Poznań </c:v>
                </c:pt>
                <c:pt idx="8">
                  <c:v>Częstochowa</c:v>
                </c:pt>
                <c:pt idx="9">
                  <c:v>Kielce</c:v>
                </c:pt>
                <c:pt idx="10">
                  <c:v>Opole</c:v>
                </c:pt>
                <c:pt idx="11">
                  <c:v>Szczecin</c:v>
                </c:pt>
                <c:pt idx="12">
                  <c:v>Gdańsk 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191</c:v>
                </c:pt>
                <c:pt idx="1">
                  <c:v>70</c:v>
                </c:pt>
                <c:pt idx="2">
                  <c:v>11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2.388517562291096E-2"/>
          <c:w val="0.55988079615048114"/>
          <c:h val="0.9628452823643607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7098765432098762E-2"/>
                  <c:y val="7.961516238471431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POZNAŃ 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200</a:t>
                    </a: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</a:t>
                    </a:r>
                  </a:p>
                  <a:p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90,1%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Arkusz1!$A$2:$A$12</c:f>
              <c:strCache>
                <c:ptCount val="11"/>
                <c:pt idx="0">
                  <c:v>Poznań </c:v>
                </c:pt>
                <c:pt idx="1">
                  <c:v>Warszawa </c:v>
                </c:pt>
                <c:pt idx="2">
                  <c:v>Zielona Góra</c:v>
                </c:pt>
                <c:pt idx="3">
                  <c:v>Koszalin</c:v>
                </c:pt>
                <c:pt idx="4">
                  <c:v>Wrocław </c:v>
                </c:pt>
                <c:pt idx="5">
                  <c:v>Bielsko-Biała</c:v>
                </c:pt>
                <c:pt idx="6">
                  <c:v>Bydgoszcz</c:v>
                </c:pt>
                <c:pt idx="7">
                  <c:v>Gdańsk </c:v>
                </c:pt>
                <c:pt idx="8">
                  <c:v>Katowice</c:v>
                </c:pt>
                <c:pt idx="9">
                  <c:v>Łódź</c:v>
                </c:pt>
                <c:pt idx="10">
                  <c:v>Szczecin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200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7694663167104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7.8703703703703706E-2"/>
                  <c:y val="3.980862603818493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/>
                      <a:t>GDAŃSK</a:t>
                    </a:r>
                    <a:endParaRPr lang="pl-PL" sz="1600" b="1" dirty="0" smtClean="0"/>
                  </a:p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/>
                      <a:t>168</a:t>
                    </a:r>
                    <a:r>
                      <a:rPr lang="pl-PL" sz="1600" b="1" dirty="0" smtClean="0"/>
                      <a:t> OSÓB - 84%</a:t>
                    </a:r>
                    <a:endParaRPr lang="en-US" sz="16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Arkusz1!$A$2:$A$11</c:f>
              <c:strCache>
                <c:ptCount val="10"/>
                <c:pt idx="0">
                  <c:v>Gdańsk </c:v>
                </c:pt>
                <c:pt idx="1">
                  <c:v>Koszalin</c:v>
                </c:pt>
                <c:pt idx="2">
                  <c:v>Warszawa </c:v>
                </c:pt>
                <c:pt idx="3">
                  <c:v>Bydgoszcz</c:v>
                </c:pt>
                <c:pt idx="4">
                  <c:v>Olsztyn</c:v>
                </c:pt>
                <c:pt idx="5">
                  <c:v>Szczecin</c:v>
                </c:pt>
                <c:pt idx="6">
                  <c:v>Białystok</c:v>
                </c:pt>
                <c:pt idx="7">
                  <c:v>Poznań </c:v>
                </c:pt>
                <c:pt idx="8">
                  <c:v>Toruń</c:v>
                </c:pt>
                <c:pt idx="9">
                  <c:v>Wrocław 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168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hPercent val="100"/>
      <c:rotY val="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86343067390272"/>
          <c:y val="2.9394887719822745E-2"/>
          <c:w val="0.7100577184796345"/>
          <c:h val="0.96325639035022159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1. kwartał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835931395111204E-2"/>
                  <c:y val="-5.71522255922616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KARNE MATERIALNE 
</a:t>
                    </a:r>
                    <a:r>
                      <a:rPr lang="en-US" dirty="0" smtClean="0"/>
                      <a:t>10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3786516717563486E-2"/>
                  <c:y val="-1.340032693132995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 </a:t>
                    </a:r>
                    <a:r>
                      <a:rPr lang="en-US" dirty="0" smtClean="0"/>
                      <a:t>P</a:t>
                    </a:r>
                    <a:r>
                      <a:rPr lang="en-US" dirty="0"/>
                      <a:t>. KARNE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PROCESOWE</a:t>
                    </a:r>
                    <a:r>
                      <a:rPr lang="pl-PL" dirty="0" smtClean="0"/>
                      <a:t> – </a:t>
                    </a:r>
                    <a:r>
                      <a:rPr lang="en-US" dirty="0" smtClean="0"/>
                      <a:t>13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8082477297107041E-3"/>
                  <c:y val="-1.2287410250599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WYKROCZEŃ 
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3338854039560605E-2"/>
                  <c:y val="4.12454251312788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KARNE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SKARBOWE 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1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046369264292763E-4"/>
                  <c:y val="0.152007445161850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CYWILNE MATERIALNE 
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2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2974506100629343E-2"/>
                  <c:y val="3.4712970687086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CYWILNE PROCESOWE 
</a:t>
                    </a:r>
                    <a:r>
                      <a:rPr lang="en-US" dirty="0" smtClean="0"/>
                      <a:t>1</a:t>
                    </a:r>
                    <a:r>
                      <a:rPr lang="pl-PL" dirty="0" smtClean="0"/>
                      <a:t>6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5.569578403520057E-2"/>
                  <c:y val="2.891577419557051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P. RODZINNE I OPIEKUŃCZE 
</a:t>
                    </a:r>
                    <a:r>
                      <a:rPr lang="pl-PL" dirty="0" smtClean="0"/>
                      <a:t>5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6389227060672064E-2"/>
                  <c:y val="3.25467371963950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GOSPODARCZE 
</a:t>
                    </a:r>
                    <a:r>
                      <a:rPr lang="pl-PL" dirty="0" smtClean="0"/>
                      <a:t>14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8.9525008425767813E-2"/>
                  <c:y val="8.59592155576879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SPÓŁKI PRAWA HANDLOWEGO 
</a:t>
                    </a:r>
                    <a:r>
                      <a:rPr lang="pl-PL" dirty="0" smtClean="0"/>
                      <a:t>7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378942489116522E-2"/>
                  <c:y val="9.068438589469724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P</a:t>
                    </a:r>
                    <a:r>
                      <a:rPr lang="en-US" dirty="0"/>
                      <a:t>. </a:t>
                    </a:r>
                    <a:r>
                      <a:rPr lang="en-US" dirty="0" smtClean="0"/>
                      <a:t>PRACY</a:t>
                    </a:r>
                    <a:r>
                      <a:rPr lang="pl-PL" dirty="0" smtClean="0"/>
                      <a:t> – 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12763626170388165"/>
                  <c:y val="-6.03922211560253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P.UBEZPIECZEŃ SPOŁECZNYCH 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7.9299662315765101E-2"/>
                  <c:y val="-0.104701928316207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ADMINISTRACYJNE </a:t>
                    </a:r>
                    <a:r>
                      <a:rPr lang="en-US" dirty="0" smtClean="0"/>
                      <a:t>MATERIALNE</a:t>
                    </a:r>
                    <a:r>
                      <a:rPr lang="pl-PL" dirty="0" smtClean="0"/>
                      <a:t> – 8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0305600964972146"/>
                  <c:y val="-1.62607349686329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 8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0.12019276102841982"/>
                  <c:y val="-5.349310213469761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POST. SĄDOWOADMINISTRACYJNE 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8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0.18148695429732831"/>
                  <c:y val="-9.4014263464218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UNII EUROPEJSKIEJ 
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-0.18739222719417731"/>
                  <c:y val="-0.1502933220177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</a:t>
                    </a:r>
                    <a:r>
                      <a:rPr lang="en-US" dirty="0" smtClean="0"/>
                      <a:t>KONSTYTUCYJNE</a:t>
                    </a:r>
                    <a:r>
                      <a:rPr lang="pl-PL" dirty="0" smtClean="0"/>
                      <a:t>  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3.1782066231669868E-2"/>
                  <c:y val="-1.9092542349095715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P. O USTROJU SĄDÓW </a:t>
                    </a:r>
                    <a:endParaRPr lang="pl-PL" dirty="0" smtClean="0"/>
                  </a:p>
                  <a:p>
                    <a:r>
                      <a:rPr lang="pl-PL" dirty="0" smtClean="0"/>
                      <a:t>I </a:t>
                    </a:r>
                    <a:r>
                      <a:rPr lang="pl-PL" dirty="0"/>
                      <a:t>PROKURATUR 
</a:t>
                    </a:r>
                    <a:r>
                      <a:rPr lang="pl-PL" dirty="0" smtClean="0"/>
                      <a:t>4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7"/>
              <c:layout>
                <c:manualLayout>
                  <c:x val="-5.3458929400001305E-2"/>
                  <c:y val="-0.1229369982282670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SAMORZĄD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RADCOWSKI</a:t>
                    </a:r>
                    <a:r>
                      <a:rPr lang="pl-PL" baseline="0" dirty="0" smtClean="0"/>
                      <a:t> – 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8"/>
              <c:layout>
                <c:manualLayout>
                  <c:x val="8.2945965854400922E-2"/>
                  <c:y val="-0.118186612306234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</a:t>
                    </a:r>
                    <a:endParaRPr lang="pl-PL" dirty="0" smtClean="0"/>
                  </a:p>
                  <a:p>
                    <a:r>
                      <a:rPr lang="en-US" dirty="0" smtClean="0"/>
                      <a:t>ADWOKACKI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9"/>
              <c:layout>
                <c:manualLayout>
                  <c:x val="0.1980294673140893"/>
                  <c:y val="-0.118798934621299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/>
                      <a:t>INNE ORGANY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pl-PL" dirty="0" smtClean="0"/>
                      <a:t>OCHRONY PR.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1 PYT.</a:t>
                    </a:r>
                    <a:endParaRPr lang="pl-PL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Arkusz1!$B$1:$V$1</c:f>
              <c:strCache>
                <c:ptCount val="20"/>
                <c:pt idx="0">
                  <c:v>P. KARNE MATERIALNE </c:v>
                </c:pt>
                <c:pt idx="1">
                  <c:v>P. KARNE PROCESOWE </c:v>
                </c:pt>
                <c:pt idx="2">
                  <c:v>P. WYKROCZEŃ </c:v>
                </c:pt>
                <c:pt idx="3">
                  <c:v>P. KARNE SKARBOWE </c:v>
                </c:pt>
                <c:pt idx="4">
                  <c:v>P. CYWILNE MATERIALNE </c:v>
                </c:pt>
                <c:pt idx="5">
                  <c:v>P. CYWILNE PROCESOWE </c:v>
                </c:pt>
                <c:pt idx="6">
                  <c:v>P. RODZINNE I OPIEKUŃCZE </c:v>
                </c:pt>
                <c:pt idx="7">
                  <c:v>P. GOSPODARCZE </c:v>
                </c:pt>
                <c:pt idx="8">
                  <c:v>SPÓŁKI PRAWA HANDLOWEGO </c:v>
                </c:pt>
                <c:pt idx="9">
                  <c:v>P. PRACY </c:v>
                </c:pt>
                <c:pt idx="10">
                  <c:v>P.UBEZPIECZEŃ SPOŁECZNYCH </c:v>
                </c:pt>
                <c:pt idx="11">
                  <c:v>P. ADMINISTRACYJNE MATERIALNE </c:v>
                </c:pt>
                <c:pt idx="12">
                  <c:v>P. ADMINISTRACYJNE PROCESOWE </c:v>
                </c:pt>
                <c:pt idx="13">
                  <c:v>POST. SĄDOWOADMINISTRACYJNE </c:v>
                </c:pt>
                <c:pt idx="14">
                  <c:v>P. UNII EUROPEJSKIEJ </c:v>
                </c:pt>
                <c:pt idx="15">
                  <c:v>PRAWO KONSTYTUCYJNE </c:v>
                </c:pt>
                <c:pt idx="16">
                  <c:v>P. O USTROJU SĄDÓW I PROKURATUR </c:v>
                </c:pt>
                <c:pt idx="17">
                  <c:v>SAMORZĄD RADCOWSKI </c:v>
                </c:pt>
                <c:pt idx="18">
                  <c:v>SAMORZĄD ADWOKACKI</c:v>
                </c:pt>
                <c:pt idx="19">
                  <c:v>INNE ORGANY OCHRONY PR.  </c:v>
                </c:pt>
              </c:strCache>
            </c:strRef>
          </c:cat>
          <c:val>
            <c:numRef>
              <c:f>Arkusz1!$B$2:$V$2</c:f>
              <c:numCache>
                <c:formatCode>General</c:formatCode>
                <c:ptCount val="20"/>
                <c:pt idx="0">
                  <c:v>10</c:v>
                </c:pt>
                <c:pt idx="1">
                  <c:v>13</c:v>
                </c:pt>
                <c:pt idx="2">
                  <c:v>4</c:v>
                </c:pt>
                <c:pt idx="3">
                  <c:v>1</c:v>
                </c:pt>
                <c:pt idx="4">
                  <c:v>32</c:v>
                </c:pt>
                <c:pt idx="5">
                  <c:v>16</c:v>
                </c:pt>
                <c:pt idx="6">
                  <c:v>5</c:v>
                </c:pt>
                <c:pt idx="7">
                  <c:v>14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47.010753232820726</c:v>
                </c:pt>
                <c:pt idx="1">
                  <c:v>75.7677369685413</c:v>
                </c:pt>
                <c:pt idx="2">
                  <c:v>69.191825254662263</c:v>
                </c:pt>
                <c:pt idx="3">
                  <c:v>46.93432528206926</c:v>
                </c:pt>
                <c:pt idx="4">
                  <c:v>58.217951197865844</c:v>
                </c:pt>
                <c:pt idx="5">
                  <c:v>67.442605340922114</c:v>
                </c:pt>
                <c:pt idx="6">
                  <c:v>58.937269918814998</c:v>
                </c:pt>
                <c:pt idx="7">
                  <c:v>70.07816530621912</c:v>
                </c:pt>
                <c:pt idx="8">
                  <c:v>60.252046407375218</c:v>
                </c:pt>
                <c:pt idx="9">
                  <c:v>60.09417921848803</c:v>
                </c:pt>
                <c:pt idx="10">
                  <c:v>71.463405188267672</c:v>
                </c:pt>
                <c:pt idx="11">
                  <c:v>49.190336324261409</c:v>
                </c:pt>
                <c:pt idx="12">
                  <c:v>43.331261001169423</c:v>
                </c:pt>
                <c:pt idx="13">
                  <c:v>65.389878371418192</c:v>
                </c:pt>
                <c:pt idx="14">
                  <c:v>47.375554048841366</c:v>
                </c:pt>
                <c:pt idx="15">
                  <c:v>52.390086991572659</c:v>
                </c:pt>
                <c:pt idx="16">
                  <c:v>70.233819176241624</c:v>
                </c:pt>
                <c:pt idx="17">
                  <c:v>49.976135753859623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45.014683082289253</c:v>
                </c:pt>
                <c:pt idx="1">
                  <c:v>74.349944029162899</c:v>
                </c:pt>
                <c:pt idx="2">
                  <c:v>67.405298965964505</c:v>
                </c:pt>
                <c:pt idx="3">
                  <c:v>45.201261331065723</c:v>
                </c:pt>
                <c:pt idx="4">
                  <c:v>52.824360421990036</c:v>
                </c:pt>
                <c:pt idx="5">
                  <c:v>66.509196545545421</c:v>
                </c:pt>
                <c:pt idx="6">
                  <c:v>59.2207865169351</c:v>
                </c:pt>
                <c:pt idx="7">
                  <c:v>68.338066425357141</c:v>
                </c:pt>
                <c:pt idx="8">
                  <c:v>60.624029635393285</c:v>
                </c:pt>
                <c:pt idx="9">
                  <c:v>61.598919666051806</c:v>
                </c:pt>
                <c:pt idx="10">
                  <c:v>73.08888735350358</c:v>
                </c:pt>
                <c:pt idx="11">
                  <c:v>50.04627434227978</c:v>
                </c:pt>
                <c:pt idx="12">
                  <c:v>41.656767688809481</c:v>
                </c:pt>
                <c:pt idx="13">
                  <c:v>66.609002640804917</c:v>
                </c:pt>
                <c:pt idx="14">
                  <c:v>46.75675241971539</c:v>
                </c:pt>
                <c:pt idx="15">
                  <c:v>52.280425706860434</c:v>
                </c:pt>
                <c:pt idx="16">
                  <c:v>73.142961568740958</c:v>
                </c:pt>
                <c:pt idx="17">
                  <c:v>48.583274453351251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5554304"/>
        <c:axId val="235555840"/>
      </c:barChart>
      <c:catAx>
        <c:axId val="23555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5555840"/>
        <c:crosses val="autoZero"/>
        <c:auto val="1"/>
        <c:lblAlgn val="ctr"/>
        <c:lblOffset val="100"/>
        <c:noMultiLvlLbl val="0"/>
      </c:catAx>
      <c:valAx>
        <c:axId val="2355558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55543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4012345679013E-2"/>
          <c:y val="8.7480745769610083E-2"/>
          <c:w val="0.91094135802469134"/>
          <c:h val="0.71414139480717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47,2%</c:v>
                </c:pt>
                <c:pt idx="1">
                  <c:v>APLIKACJA RADCOWSKA 42,8%</c:v>
                </c:pt>
                <c:pt idx="2">
                  <c:v>APLIKACJA NOTARIALNA 36,7%</c:v>
                </c:pt>
                <c:pt idx="3">
                  <c:v>APLIKACJA KOMORNICZA 68,1%</c:v>
                </c:pt>
              </c:strCache>
            </c:strRef>
          </c:cat>
          <c:val>
            <c:numRef>
              <c:f>Arkusz1!$B$2:$E$2</c:f>
              <c:numCache>
                <c:formatCode>General</c:formatCode>
                <c:ptCount val="4"/>
                <c:pt idx="0">
                  <c:v>37810</c:v>
                </c:pt>
                <c:pt idx="1">
                  <c:v>62948</c:v>
                </c:pt>
                <c:pt idx="2">
                  <c:v>9881</c:v>
                </c:pt>
                <c:pt idx="3">
                  <c:v>4044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85</a:t>
                    </a:r>
                    <a:r>
                      <a:rPr lang="pl-PL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94</a:t>
                    </a:r>
                    <a:r>
                      <a:rPr lang="pl-PL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47,2%</c:v>
                </c:pt>
                <c:pt idx="1">
                  <c:v>APLIKACJA RADCOWSKA 42,8%</c:v>
                </c:pt>
                <c:pt idx="2">
                  <c:v>APLIKACJA NOTARIALNA 36,7%</c:v>
                </c:pt>
                <c:pt idx="3">
                  <c:v>APLIKACJA KOMORNICZA 68,1%</c:v>
                </c:pt>
              </c:strCache>
            </c:strRef>
          </c:cat>
          <c:val>
            <c:numRef>
              <c:f>Arkusz1!$B$3:$E$3</c:f>
              <c:numCache>
                <c:formatCode>General</c:formatCode>
                <c:ptCount val="4"/>
                <c:pt idx="0">
                  <c:v>17853</c:v>
                </c:pt>
                <c:pt idx="1">
                  <c:v>26949</c:v>
                </c:pt>
                <c:pt idx="2">
                  <c:v>3630</c:v>
                </c:pt>
                <c:pt idx="3">
                  <c:v>2753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3464960"/>
        <c:axId val="193470848"/>
      </c:barChart>
      <c:dateAx>
        <c:axId val="1934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470848"/>
        <c:crosses val="autoZero"/>
        <c:auto val="0"/>
        <c:lblOffset val="100"/>
        <c:baseTimeUnit val="days"/>
      </c:dateAx>
      <c:valAx>
        <c:axId val="193470848"/>
        <c:scaling>
          <c:orientation val="minMax"/>
          <c:max val="7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46496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t"/>
      <c:layout>
        <c:manualLayout>
          <c:xMode val="edge"/>
          <c:yMode val="edge"/>
          <c:x val="0.59308520462719938"/>
          <c:y val="0.1177064370833707"/>
          <c:w val="0.35703946728881114"/>
          <c:h val="6.024184018560625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ln w="571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MAT.</c:v>
                </c:pt>
                <c:pt idx="3">
                  <c:v>P. WYKROCZEŃ PROC.</c:v>
                </c:pt>
                <c:pt idx="4">
                  <c:v>P. KARNE SKARBOWE</c:v>
                </c:pt>
                <c:pt idx="5">
                  <c:v>P. CYWILNE MAT.</c:v>
                </c:pt>
                <c:pt idx="6">
                  <c:v>P. PROC.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KSH</c:v>
                </c:pt>
                <c:pt idx="10">
                  <c:v>PRAWO PRACY</c:v>
                </c:pt>
                <c:pt idx="11">
                  <c:v>P. UBEZPIECZEŃ SPOŁ.</c:v>
                </c:pt>
                <c:pt idx="12">
                  <c:v>P. ADMINISTRACYJNE MAT.</c:v>
                </c:pt>
                <c:pt idx="13">
                  <c:v>P. ADMINISTRACYJNE PROC.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PROK.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47.010753232820726</c:v>
                </c:pt>
                <c:pt idx="1">
                  <c:v>75.7677369685413</c:v>
                </c:pt>
                <c:pt idx="2">
                  <c:v>69.191825254662263</c:v>
                </c:pt>
                <c:pt idx="3">
                  <c:v>46.93432528206926</c:v>
                </c:pt>
                <c:pt idx="4">
                  <c:v>58.217951197865844</c:v>
                </c:pt>
                <c:pt idx="5">
                  <c:v>67.442605340922114</c:v>
                </c:pt>
                <c:pt idx="6">
                  <c:v>58.937269918814998</c:v>
                </c:pt>
                <c:pt idx="7">
                  <c:v>70.07816530621912</c:v>
                </c:pt>
                <c:pt idx="8">
                  <c:v>60.252046407375218</c:v>
                </c:pt>
                <c:pt idx="9">
                  <c:v>60.09417921848803</c:v>
                </c:pt>
                <c:pt idx="10">
                  <c:v>71.463405188267672</c:v>
                </c:pt>
                <c:pt idx="11">
                  <c:v>49.190336324261409</c:v>
                </c:pt>
                <c:pt idx="12">
                  <c:v>43.331261001169423</c:v>
                </c:pt>
                <c:pt idx="13">
                  <c:v>65.389878371418192</c:v>
                </c:pt>
                <c:pt idx="14">
                  <c:v>47.375554048841366</c:v>
                </c:pt>
                <c:pt idx="15">
                  <c:v>52.390086991572659</c:v>
                </c:pt>
                <c:pt idx="16">
                  <c:v>70.233819176241624</c:v>
                </c:pt>
                <c:pt idx="17">
                  <c:v>49.976135753859623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MAT.</c:v>
                </c:pt>
                <c:pt idx="3">
                  <c:v>P. WYKROCZEŃ PROC.</c:v>
                </c:pt>
                <c:pt idx="4">
                  <c:v>P. KARNE SKARBOWE</c:v>
                </c:pt>
                <c:pt idx="5">
                  <c:v>P. CYWILNE MAT.</c:v>
                </c:pt>
                <c:pt idx="6">
                  <c:v>P. PROC.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KSH</c:v>
                </c:pt>
                <c:pt idx="10">
                  <c:v>PRAWO PRACY</c:v>
                </c:pt>
                <c:pt idx="11">
                  <c:v>P. UBEZPIECZEŃ SPOŁ.</c:v>
                </c:pt>
                <c:pt idx="12">
                  <c:v>P. ADMINISTRACYJNE MAT.</c:v>
                </c:pt>
                <c:pt idx="13">
                  <c:v>P. ADMINISTRACYJNE PROC.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PROK.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45.014683082289253</c:v>
                </c:pt>
                <c:pt idx="1">
                  <c:v>74.349944029162899</c:v>
                </c:pt>
                <c:pt idx="2">
                  <c:v>67.405298965964505</c:v>
                </c:pt>
                <c:pt idx="3">
                  <c:v>45.201261331065723</c:v>
                </c:pt>
                <c:pt idx="4">
                  <c:v>52.824360421990036</c:v>
                </c:pt>
                <c:pt idx="5">
                  <c:v>66.509196545545421</c:v>
                </c:pt>
                <c:pt idx="6">
                  <c:v>59.2207865169351</c:v>
                </c:pt>
                <c:pt idx="7">
                  <c:v>68.338066425357141</c:v>
                </c:pt>
                <c:pt idx="8">
                  <c:v>60.624029635393285</c:v>
                </c:pt>
                <c:pt idx="9">
                  <c:v>61.598919666051806</c:v>
                </c:pt>
                <c:pt idx="10">
                  <c:v>73.08888735350358</c:v>
                </c:pt>
                <c:pt idx="11">
                  <c:v>50.04627434227978</c:v>
                </c:pt>
                <c:pt idx="12">
                  <c:v>41.656767688809481</c:v>
                </c:pt>
                <c:pt idx="13">
                  <c:v>66.609002640804917</c:v>
                </c:pt>
                <c:pt idx="14">
                  <c:v>46.75675241971539</c:v>
                </c:pt>
                <c:pt idx="15">
                  <c:v>52.280425706860434</c:v>
                </c:pt>
                <c:pt idx="16">
                  <c:v>73.142961568740958</c:v>
                </c:pt>
                <c:pt idx="17">
                  <c:v>48.583274453351251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619456"/>
        <c:axId val="235620992"/>
      </c:lineChart>
      <c:catAx>
        <c:axId val="2356194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5620992"/>
        <c:crosses val="autoZero"/>
        <c:auto val="1"/>
        <c:lblAlgn val="ctr"/>
        <c:lblOffset val="100"/>
        <c:noMultiLvlLbl val="0"/>
      </c:catAx>
      <c:valAx>
        <c:axId val="2356209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56194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-12.119246767179277</c:v>
                </c:pt>
                <c:pt idx="1">
                  <c:v>16.637736968541297</c:v>
                </c:pt>
                <c:pt idx="2">
                  <c:v>2.2592451006810066</c:v>
                </c:pt>
                <c:pt idx="3">
                  <c:v>-0.91204880213415862</c:v>
                </c:pt>
                <c:pt idx="4">
                  <c:v>8.3126053409221115</c:v>
                </c:pt>
                <c:pt idx="5">
                  <c:v>-0.19273008118500456</c:v>
                </c:pt>
                <c:pt idx="6">
                  <c:v>10.948165306219117</c:v>
                </c:pt>
                <c:pt idx="7">
                  <c:v>1.1220464073752154</c:v>
                </c:pt>
                <c:pt idx="8">
                  <c:v>0.96417921848802735</c:v>
                </c:pt>
                <c:pt idx="9">
                  <c:v>12.333405188267669</c:v>
                </c:pt>
                <c:pt idx="10">
                  <c:v>-9.9396636757385934</c:v>
                </c:pt>
                <c:pt idx="11">
                  <c:v>-11.754445951158637</c:v>
                </c:pt>
                <c:pt idx="12">
                  <c:v>-10.847054813448615</c:v>
                </c:pt>
                <c:pt idx="13">
                  <c:v>-6.7399130084273438</c:v>
                </c:pt>
                <c:pt idx="14">
                  <c:v>11.103819176241622</c:v>
                </c:pt>
                <c:pt idx="15">
                  <c:v>-9.1538642461403796</c:v>
                </c:pt>
                <c:pt idx="16">
                  <c:v>3.7047509683190114</c:v>
                </c:pt>
                <c:pt idx="17">
                  <c:v>-5.7688853566191227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5.9439186184714075</c:v>
                </c:pt>
                <c:pt idx="1">
                  <c:v>9.4047401925925769</c:v>
                </c:pt>
                <c:pt idx="2">
                  <c:v>4.03</c:v>
                </c:pt>
                <c:pt idx="3">
                  <c:v>-12.493285382007166</c:v>
                </c:pt>
                <c:pt idx="4">
                  <c:v>3.7144542009714385</c:v>
                </c:pt>
                <c:pt idx="5">
                  <c:v>2.3501691917098171</c:v>
                </c:pt>
                <c:pt idx="6">
                  <c:v>0.76127582299955066</c:v>
                </c:pt>
                <c:pt idx="7">
                  <c:v>8.7455250595070311E-2</c:v>
                </c:pt>
                <c:pt idx="8">
                  <c:v>-9.7698682496096865</c:v>
                </c:pt>
                <c:pt idx="9">
                  <c:v>-1.111443707326714</c:v>
                </c:pt>
                <c:pt idx="10">
                  <c:v>-21.633075407025594</c:v>
                </c:pt>
                <c:pt idx="11">
                  <c:v>4.963095231277542</c:v>
                </c:pt>
                <c:pt idx="12">
                  <c:v>-6.4770000000000003</c:v>
                </c:pt>
                <c:pt idx="13">
                  <c:v>-5.9661798103495158</c:v>
                </c:pt>
                <c:pt idx="14">
                  <c:v>-6.8508065758598402</c:v>
                </c:pt>
                <c:pt idx="15">
                  <c:v>9.6028067680079729</c:v>
                </c:pt>
                <c:pt idx="16">
                  <c:v>-15.581</c:v>
                </c:pt>
                <c:pt idx="17">
                  <c:v>-29.44151799475749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General</c:formatCode>
                <c:ptCount val="18"/>
                <c:pt idx="0">
                  <c:v>5.52</c:v>
                </c:pt>
                <c:pt idx="1">
                  <c:v>-1.57</c:v>
                </c:pt>
                <c:pt idx="2">
                  <c:v>-9.2799999999999994</c:v>
                </c:pt>
                <c:pt idx="3">
                  <c:v>6.61</c:v>
                </c:pt>
                <c:pt idx="4">
                  <c:v>6.2</c:v>
                </c:pt>
                <c:pt idx="5">
                  <c:v>-4.01</c:v>
                </c:pt>
                <c:pt idx="6">
                  <c:v>11.93</c:v>
                </c:pt>
                <c:pt idx="7">
                  <c:v>-1.57</c:v>
                </c:pt>
                <c:pt idx="8">
                  <c:v>-2.91</c:v>
                </c:pt>
                <c:pt idx="9">
                  <c:v>-2.2000000000000002</c:v>
                </c:pt>
                <c:pt idx="10">
                  <c:v>-9.59</c:v>
                </c:pt>
                <c:pt idx="11">
                  <c:v>-19.399999999999999</c:v>
                </c:pt>
                <c:pt idx="12">
                  <c:v>6.76</c:v>
                </c:pt>
                <c:pt idx="13">
                  <c:v>-19.34</c:v>
                </c:pt>
                <c:pt idx="14">
                  <c:v>15.59</c:v>
                </c:pt>
                <c:pt idx="15">
                  <c:v>-19.7</c:v>
                </c:pt>
                <c:pt idx="16">
                  <c:v>5.77</c:v>
                </c:pt>
                <c:pt idx="17">
                  <c:v>-14.77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General</c:formatCode>
                <c:ptCount val="18"/>
                <c:pt idx="0">
                  <c:v>-4.7699999999999996</c:v>
                </c:pt>
                <c:pt idx="1">
                  <c:v>-2.63</c:v>
                </c:pt>
                <c:pt idx="2">
                  <c:v>4.71</c:v>
                </c:pt>
                <c:pt idx="3">
                  <c:v>16.57</c:v>
                </c:pt>
                <c:pt idx="4">
                  <c:v>1.58</c:v>
                </c:pt>
                <c:pt idx="5">
                  <c:v>-1.31</c:v>
                </c:pt>
                <c:pt idx="6">
                  <c:v>3.93</c:v>
                </c:pt>
                <c:pt idx="7">
                  <c:v>-3.01</c:v>
                </c:pt>
                <c:pt idx="8">
                  <c:v>5.37</c:v>
                </c:pt>
                <c:pt idx="9">
                  <c:v>6.88</c:v>
                </c:pt>
                <c:pt idx="10">
                  <c:v>6.4</c:v>
                </c:pt>
                <c:pt idx="11">
                  <c:v>-6.5</c:v>
                </c:pt>
                <c:pt idx="12">
                  <c:v>-4.3899999999999997</c:v>
                </c:pt>
                <c:pt idx="13">
                  <c:v>-21.3</c:v>
                </c:pt>
                <c:pt idx="14">
                  <c:v>20.21</c:v>
                </c:pt>
                <c:pt idx="15">
                  <c:v>-11</c:v>
                </c:pt>
                <c:pt idx="16">
                  <c:v>-7.87</c:v>
                </c:pt>
                <c:pt idx="17">
                  <c:v>9.48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16.57</c:v>
                </c:pt>
                <c:pt idx="1">
                  <c:v>13.74</c:v>
                </c:pt>
                <c:pt idx="2">
                  <c:v>17.22</c:v>
                </c:pt>
                <c:pt idx="3">
                  <c:v>-10.11</c:v>
                </c:pt>
                <c:pt idx="4">
                  <c:v>-0.39</c:v>
                </c:pt>
                <c:pt idx="5">
                  <c:v>2.35</c:v>
                </c:pt>
                <c:pt idx="6">
                  <c:v>21.04</c:v>
                </c:pt>
                <c:pt idx="7">
                  <c:v>-4.0199999999999996</c:v>
                </c:pt>
                <c:pt idx="8">
                  <c:v>-2.7</c:v>
                </c:pt>
                <c:pt idx="9">
                  <c:v>12.65</c:v>
                </c:pt>
                <c:pt idx="10">
                  <c:v>-10.96</c:v>
                </c:pt>
                <c:pt idx="11">
                  <c:v>-5.97</c:v>
                </c:pt>
                <c:pt idx="12">
                  <c:v>-5.51</c:v>
                </c:pt>
                <c:pt idx="13">
                  <c:v>-3.24</c:v>
                </c:pt>
                <c:pt idx="14">
                  <c:v>14.57</c:v>
                </c:pt>
                <c:pt idx="15">
                  <c:v>-25.07</c:v>
                </c:pt>
                <c:pt idx="16">
                  <c:v>-4.71</c:v>
                </c:pt>
                <c:pt idx="17">
                  <c:v>-15.24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4.34</c:v>
                </c:pt>
                <c:pt idx="1">
                  <c:v>0.62</c:v>
                </c:pt>
                <c:pt idx="2">
                  <c:v>13.95</c:v>
                </c:pt>
                <c:pt idx="3">
                  <c:v>-11.05</c:v>
                </c:pt>
                <c:pt idx="4">
                  <c:v>4.34</c:v>
                </c:pt>
                <c:pt idx="5">
                  <c:v>3.66</c:v>
                </c:pt>
                <c:pt idx="6">
                  <c:v>13.95</c:v>
                </c:pt>
                <c:pt idx="7">
                  <c:v>11.68</c:v>
                </c:pt>
                <c:pt idx="8">
                  <c:v>-7.92</c:v>
                </c:pt>
                <c:pt idx="9">
                  <c:v>7.7</c:v>
                </c:pt>
                <c:pt idx="10">
                  <c:v>-11.05</c:v>
                </c:pt>
                <c:pt idx="11">
                  <c:v>1.45</c:v>
                </c:pt>
                <c:pt idx="12">
                  <c:v>-13.73</c:v>
                </c:pt>
                <c:pt idx="13">
                  <c:v>3.95</c:v>
                </c:pt>
                <c:pt idx="14">
                  <c:v>7.7</c:v>
                </c:pt>
                <c:pt idx="15">
                  <c:v>8.9499999999999993</c:v>
                </c:pt>
                <c:pt idx="16">
                  <c:v>-19.38</c:v>
                </c:pt>
                <c:pt idx="17">
                  <c:v>13.95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-8.98</c:v>
                </c:pt>
                <c:pt idx="1">
                  <c:v>12.81</c:v>
                </c:pt>
                <c:pt idx="2">
                  <c:v>-6.15</c:v>
                </c:pt>
                <c:pt idx="3">
                  <c:v>0.78</c:v>
                </c:pt>
                <c:pt idx="4">
                  <c:v>8.19</c:v>
                </c:pt>
                <c:pt idx="5">
                  <c:v>-6.88</c:v>
                </c:pt>
                <c:pt idx="6">
                  <c:v>-7.5</c:v>
                </c:pt>
                <c:pt idx="7">
                  <c:v>-5.52</c:v>
                </c:pt>
                <c:pt idx="8">
                  <c:v>1.7</c:v>
                </c:pt>
                <c:pt idx="9">
                  <c:v>7.34</c:v>
                </c:pt>
                <c:pt idx="10">
                  <c:v>-4.34</c:v>
                </c:pt>
                <c:pt idx="11">
                  <c:v>-10.08</c:v>
                </c:pt>
                <c:pt idx="12">
                  <c:v>-0.08</c:v>
                </c:pt>
                <c:pt idx="13">
                  <c:v>-3.63</c:v>
                </c:pt>
                <c:pt idx="14">
                  <c:v>13.29</c:v>
                </c:pt>
                <c:pt idx="15">
                  <c:v>-10.98</c:v>
                </c:pt>
                <c:pt idx="16">
                  <c:v>-11.97</c:v>
                </c:pt>
                <c:pt idx="17">
                  <c:v>-4.8099999999999996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7.56</c:v>
                </c:pt>
                <c:pt idx="1">
                  <c:v>1.6</c:v>
                </c:pt>
                <c:pt idx="2">
                  <c:v>3.64</c:v>
                </c:pt>
                <c:pt idx="3">
                  <c:v>-17.27</c:v>
                </c:pt>
                <c:pt idx="4">
                  <c:v>2.0099999999999998</c:v>
                </c:pt>
                <c:pt idx="5">
                  <c:v>2.87</c:v>
                </c:pt>
                <c:pt idx="6">
                  <c:v>-2.9</c:v>
                </c:pt>
                <c:pt idx="7">
                  <c:v>-4.68</c:v>
                </c:pt>
                <c:pt idx="8">
                  <c:v>-1.58</c:v>
                </c:pt>
                <c:pt idx="9">
                  <c:v>5.52</c:v>
                </c:pt>
                <c:pt idx="10">
                  <c:v>-18.98</c:v>
                </c:pt>
                <c:pt idx="11">
                  <c:v>0.04</c:v>
                </c:pt>
                <c:pt idx="12">
                  <c:v>8.5</c:v>
                </c:pt>
                <c:pt idx="13">
                  <c:v>-6.26</c:v>
                </c:pt>
                <c:pt idx="14">
                  <c:v>14.55</c:v>
                </c:pt>
                <c:pt idx="15">
                  <c:v>7.87</c:v>
                </c:pt>
                <c:pt idx="16">
                  <c:v>-16.89</c:v>
                </c:pt>
                <c:pt idx="17">
                  <c:v>14.37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Arkusz1!$B$10:$S$10</c:f>
              <c:numCache>
                <c:formatCode>General</c:formatCode>
                <c:ptCount val="18"/>
                <c:pt idx="0">
                  <c:v>0.32</c:v>
                </c:pt>
                <c:pt idx="1">
                  <c:v>-4.92</c:v>
                </c:pt>
                <c:pt idx="2">
                  <c:v>6.1</c:v>
                </c:pt>
                <c:pt idx="3">
                  <c:v>-9.73</c:v>
                </c:pt>
                <c:pt idx="4">
                  <c:v>0.47</c:v>
                </c:pt>
                <c:pt idx="5">
                  <c:v>4.3099999999999996</c:v>
                </c:pt>
                <c:pt idx="6">
                  <c:v>9.82</c:v>
                </c:pt>
                <c:pt idx="7">
                  <c:v>-2.4</c:v>
                </c:pt>
                <c:pt idx="8">
                  <c:v>11.39</c:v>
                </c:pt>
                <c:pt idx="9">
                  <c:v>14.13</c:v>
                </c:pt>
                <c:pt idx="10">
                  <c:v>-8.39</c:v>
                </c:pt>
                <c:pt idx="11">
                  <c:v>7.69</c:v>
                </c:pt>
                <c:pt idx="12">
                  <c:v>7.85</c:v>
                </c:pt>
                <c:pt idx="13">
                  <c:v>-4.55</c:v>
                </c:pt>
                <c:pt idx="14">
                  <c:v>11.22</c:v>
                </c:pt>
                <c:pt idx="15">
                  <c:v>-11.33</c:v>
                </c:pt>
                <c:pt idx="16">
                  <c:v>-9.3699999999999992</c:v>
                </c:pt>
                <c:pt idx="17">
                  <c:v>-16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6001536"/>
        <c:axId val="236007424"/>
      </c:lineChart>
      <c:catAx>
        <c:axId val="23600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6007424"/>
        <c:crosses val="autoZero"/>
        <c:auto val="1"/>
        <c:lblAlgn val="ctr"/>
        <c:lblOffset val="100"/>
        <c:noMultiLvlLbl val="0"/>
      </c:catAx>
      <c:valAx>
        <c:axId val="2360074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6001536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-13.36531691771075</c:v>
                </c:pt>
                <c:pt idx="1">
                  <c:v>15.969944029162896</c:v>
                </c:pt>
                <c:pt idx="2">
                  <c:v>1.302313555726073</c:v>
                </c:pt>
                <c:pt idx="3">
                  <c:v>-5.5556395780099663</c:v>
                </c:pt>
                <c:pt idx="4">
                  <c:v>8.1291965455454189</c:v>
                </c:pt>
                <c:pt idx="5">
                  <c:v>0.84078651693509698</c:v>
                </c:pt>
                <c:pt idx="6">
                  <c:v>9.9580664253571385</c:v>
                </c:pt>
                <c:pt idx="7">
                  <c:v>2.2440296353932823</c:v>
                </c:pt>
                <c:pt idx="8">
                  <c:v>3.2189196660518036</c:v>
                </c:pt>
                <c:pt idx="9">
                  <c:v>14.708887353503577</c:v>
                </c:pt>
                <c:pt idx="10">
                  <c:v>-8.3337256577202226</c:v>
                </c:pt>
                <c:pt idx="11">
                  <c:v>-11.623247580284612</c:v>
                </c:pt>
                <c:pt idx="12">
                  <c:v>-9.9784866190024175</c:v>
                </c:pt>
                <c:pt idx="13">
                  <c:v>-6.0995742931395682</c:v>
                </c:pt>
                <c:pt idx="14">
                  <c:v>14.762961568740955</c:v>
                </c:pt>
                <c:pt idx="15">
                  <c:v>-9.7967255466487515</c:v>
                </c:pt>
                <c:pt idx="16">
                  <c:v>1.8701990482013073</c:v>
                </c:pt>
                <c:pt idx="17">
                  <c:v>-8.2602277390395358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1.46</c:v>
                </c:pt>
                <c:pt idx="1">
                  <c:v>8.6999999999999993</c:v>
                </c:pt>
                <c:pt idx="2">
                  <c:v>2.25</c:v>
                </c:pt>
                <c:pt idx="3">
                  <c:v>-10.26</c:v>
                </c:pt>
                <c:pt idx="4">
                  <c:v>4.4781526300219596</c:v>
                </c:pt>
                <c:pt idx="5">
                  <c:v>3.1164207102173123</c:v>
                </c:pt>
                <c:pt idx="6">
                  <c:v>0.75</c:v>
                </c:pt>
                <c:pt idx="7">
                  <c:v>-0.47</c:v>
                </c:pt>
                <c:pt idx="8">
                  <c:v>-9.56</c:v>
                </c:pt>
                <c:pt idx="9">
                  <c:v>-1.93</c:v>
                </c:pt>
                <c:pt idx="10">
                  <c:v>-18.87</c:v>
                </c:pt>
                <c:pt idx="11">
                  <c:v>6.28</c:v>
                </c:pt>
                <c:pt idx="12">
                  <c:v>-5.38</c:v>
                </c:pt>
                <c:pt idx="13">
                  <c:v>-6.58</c:v>
                </c:pt>
                <c:pt idx="14">
                  <c:v>-5.72</c:v>
                </c:pt>
                <c:pt idx="15">
                  <c:v>8.9</c:v>
                </c:pt>
                <c:pt idx="16">
                  <c:v>-17.399999999999999</c:v>
                </c:pt>
                <c:pt idx="17">
                  <c:v>-28.66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0.00</c:formatCode>
                <c:ptCount val="18"/>
                <c:pt idx="0">
                  <c:v>4.41</c:v>
                </c:pt>
                <c:pt idx="1">
                  <c:v>-4.34</c:v>
                </c:pt>
                <c:pt idx="2">
                  <c:v>-11.71</c:v>
                </c:pt>
                <c:pt idx="3">
                  <c:v>6.08</c:v>
                </c:pt>
                <c:pt idx="4">
                  <c:v>6.76</c:v>
                </c:pt>
                <c:pt idx="5">
                  <c:v>-3.97</c:v>
                </c:pt>
                <c:pt idx="6" formatCode="General">
                  <c:v>12.585349824675284</c:v>
                </c:pt>
                <c:pt idx="7" formatCode="General">
                  <c:v>0.29493158025088917</c:v>
                </c:pt>
                <c:pt idx="8" formatCode="General">
                  <c:v>9.337431975439614E-2</c:v>
                </c:pt>
                <c:pt idx="9" formatCode="General">
                  <c:v>-2.7044034631572345E-2</c:v>
                </c:pt>
                <c:pt idx="10">
                  <c:v>-7.07</c:v>
                </c:pt>
                <c:pt idx="11">
                  <c:v>-19.89</c:v>
                </c:pt>
                <c:pt idx="12">
                  <c:v>6.53</c:v>
                </c:pt>
                <c:pt idx="13">
                  <c:v>-20.39</c:v>
                </c:pt>
                <c:pt idx="14">
                  <c:v>16.739999999999998</c:v>
                </c:pt>
                <c:pt idx="15">
                  <c:v>-20.04</c:v>
                </c:pt>
                <c:pt idx="16">
                  <c:v>3.07</c:v>
                </c:pt>
                <c:pt idx="17">
                  <c:v>-12.73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General</c:formatCode>
                <c:ptCount val="18"/>
                <c:pt idx="0">
                  <c:v>-5.68</c:v>
                </c:pt>
                <c:pt idx="1">
                  <c:v>-3.66</c:v>
                </c:pt>
                <c:pt idx="2">
                  <c:v>6.15</c:v>
                </c:pt>
                <c:pt idx="3">
                  <c:v>18.37</c:v>
                </c:pt>
                <c:pt idx="4">
                  <c:v>1.98</c:v>
                </c:pt>
                <c:pt idx="5">
                  <c:v>-2.1800000000000002</c:v>
                </c:pt>
                <c:pt idx="6">
                  <c:v>5.5</c:v>
                </c:pt>
                <c:pt idx="7">
                  <c:v>-2.6</c:v>
                </c:pt>
                <c:pt idx="8">
                  <c:v>4.5999999999999996</c:v>
                </c:pt>
                <c:pt idx="9">
                  <c:v>7.89</c:v>
                </c:pt>
                <c:pt idx="10">
                  <c:v>5.35</c:v>
                </c:pt>
                <c:pt idx="11">
                  <c:v>-8.09</c:v>
                </c:pt>
                <c:pt idx="12">
                  <c:v>-4.6399999999999997</c:v>
                </c:pt>
                <c:pt idx="13">
                  <c:v>-24.17</c:v>
                </c:pt>
                <c:pt idx="14">
                  <c:v>22.57</c:v>
                </c:pt>
                <c:pt idx="15">
                  <c:v>-9.4499999999999993</c:v>
                </c:pt>
                <c:pt idx="16">
                  <c:v>-8.4</c:v>
                </c:pt>
                <c:pt idx="17">
                  <c:v>9.4700000000000006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15.21</c:v>
                </c:pt>
                <c:pt idx="1">
                  <c:v>12.99</c:v>
                </c:pt>
                <c:pt idx="2">
                  <c:v>19.27</c:v>
                </c:pt>
                <c:pt idx="3">
                  <c:v>-13.68</c:v>
                </c:pt>
                <c:pt idx="4">
                  <c:v>0.4</c:v>
                </c:pt>
                <c:pt idx="5">
                  <c:v>2.56</c:v>
                </c:pt>
                <c:pt idx="6">
                  <c:v>20.55</c:v>
                </c:pt>
                <c:pt idx="7">
                  <c:v>-3.73</c:v>
                </c:pt>
                <c:pt idx="8">
                  <c:v>-0.31</c:v>
                </c:pt>
                <c:pt idx="9">
                  <c:v>14.1</c:v>
                </c:pt>
                <c:pt idx="10">
                  <c:v>-12.5</c:v>
                </c:pt>
                <c:pt idx="11">
                  <c:v>-4.01</c:v>
                </c:pt>
                <c:pt idx="12">
                  <c:v>-4.93</c:v>
                </c:pt>
                <c:pt idx="13">
                  <c:v>-2.84</c:v>
                </c:pt>
                <c:pt idx="14">
                  <c:v>16.170000000000002</c:v>
                </c:pt>
                <c:pt idx="15">
                  <c:v>-25.31</c:v>
                </c:pt>
                <c:pt idx="16">
                  <c:v>-7.41</c:v>
                </c:pt>
                <c:pt idx="17">
                  <c:v>-14.15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20.34</c:v>
                </c:pt>
                <c:pt idx="1">
                  <c:v>-1.03</c:v>
                </c:pt>
                <c:pt idx="2">
                  <c:v>10.08</c:v>
                </c:pt>
                <c:pt idx="3">
                  <c:v>-6.58</c:v>
                </c:pt>
                <c:pt idx="4">
                  <c:v>20.34</c:v>
                </c:pt>
                <c:pt idx="5">
                  <c:v>8.1199999999999992</c:v>
                </c:pt>
                <c:pt idx="6">
                  <c:v>23.42</c:v>
                </c:pt>
                <c:pt idx="7">
                  <c:v>10.08</c:v>
                </c:pt>
                <c:pt idx="8">
                  <c:v>-10.75</c:v>
                </c:pt>
                <c:pt idx="9">
                  <c:v>10.08</c:v>
                </c:pt>
                <c:pt idx="10">
                  <c:v>-23.25</c:v>
                </c:pt>
                <c:pt idx="11">
                  <c:v>-17.690000000000001</c:v>
                </c:pt>
                <c:pt idx="12">
                  <c:v>4.8</c:v>
                </c:pt>
                <c:pt idx="13">
                  <c:v>3.42</c:v>
                </c:pt>
                <c:pt idx="14">
                  <c:v>5.92</c:v>
                </c:pt>
                <c:pt idx="15">
                  <c:v>-9.92</c:v>
                </c:pt>
                <c:pt idx="16">
                  <c:v>-17.690000000000001</c:v>
                </c:pt>
                <c:pt idx="17">
                  <c:v>10.08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-10.94</c:v>
                </c:pt>
                <c:pt idx="1">
                  <c:v>9.33</c:v>
                </c:pt>
                <c:pt idx="2">
                  <c:v>-6.96</c:v>
                </c:pt>
                <c:pt idx="3">
                  <c:v>1.1299999999999999</c:v>
                </c:pt>
                <c:pt idx="4">
                  <c:v>8.09</c:v>
                </c:pt>
                <c:pt idx="5">
                  <c:v>-7.64</c:v>
                </c:pt>
                <c:pt idx="6">
                  <c:v>-8.66</c:v>
                </c:pt>
                <c:pt idx="7">
                  <c:v>-4.46</c:v>
                </c:pt>
                <c:pt idx="8">
                  <c:v>2.92</c:v>
                </c:pt>
                <c:pt idx="9">
                  <c:v>10.31</c:v>
                </c:pt>
                <c:pt idx="10">
                  <c:v>-1.37</c:v>
                </c:pt>
                <c:pt idx="11">
                  <c:v>-9.64</c:v>
                </c:pt>
                <c:pt idx="12">
                  <c:v>2.58</c:v>
                </c:pt>
                <c:pt idx="13">
                  <c:v>-2.99</c:v>
                </c:pt>
                <c:pt idx="14">
                  <c:v>13.26</c:v>
                </c:pt>
                <c:pt idx="15">
                  <c:v>-11.73</c:v>
                </c:pt>
                <c:pt idx="16">
                  <c:v>-7.45</c:v>
                </c:pt>
                <c:pt idx="17">
                  <c:v>-8.76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7.15</c:v>
                </c:pt>
                <c:pt idx="1">
                  <c:v>-0.62</c:v>
                </c:pt>
                <c:pt idx="2">
                  <c:v>3.57</c:v>
                </c:pt>
                <c:pt idx="3">
                  <c:v>-18.07</c:v>
                </c:pt>
                <c:pt idx="4">
                  <c:v>4.1900000000000004</c:v>
                </c:pt>
                <c:pt idx="5">
                  <c:v>4.25</c:v>
                </c:pt>
                <c:pt idx="6">
                  <c:v>-2.54</c:v>
                </c:pt>
                <c:pt idx="7">
                  <c:v>-3.25</c:v>
                </c:pt>
                <c:pt idx="8">
                  <c:v>-0.01</c:v>
                </c:pt>
                <c:pt idx="9">
                  <c:v>9.36</c:v>
                </c:pt>
                <c:pt idx="10">
                  <c:v>-17.649999999999999</c:v>
                </c:pt>
                <c:pt idx="11">
                  <c:v>1.77</c:v>
                </c:pt>
                <c:pt idx="12">
                  <c:v>12.47</c:v>
                </c:pt>
                <c:pt idx="13">
                  <c:v>-7.04</c:v>
                </c:pt>
                <c:pt idx="14">
                  <c:v>17.510000000000002</c:v>
                </c:pt>
                <c:pt idx="15">
                  <c:v>8.33</c:v>
                </c:pt>
                <c:pt idx="16">
                  <c:v>-36.159999999999997</c:v>
                </c:pt>
                <c:pt idx="17">
                  <c:v>16.75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Arkusz1!$B$10:$S$10</c:f>
              <c:numCache>
                <c:formatCode>General</c:formatCode>
                <c:ptCount val="18"/>
                <c:pt idx="0">
                  <c:v>-1.25</c:v>
                </c:pt>
                <c:pt idx="1">
                  <c:v>5.76</c:v>
                </c:pt>
                <c:pt idx="2">
                  <c:v>3.04</c:v>
                </c:pt>
                <c:pt idx="3">
                  <c:v>-4.3899999999999997</c:v>
                </c:pt>
                <c:pt idx="4">
                  <c:v>7.4</c:v>
                </c:pt>
                <c:pt idx="5">
                  <c:v>-8.5299999999999994</c:v>
                </c:pt>
                <c:pt idx="6">
                  <c:v>14.38</c:v>
                </c:pt>
                <c:pt idx="7">
                  <c:v>-10.24</c:v>
                </c:pt>
                <c:pt idx="8">
                  <c:v>-3.07</c:v>
                </c:pt>
                <c:pt idx="9">
                  <c:v>4.3899999999999997</c:v>
                </c:pt>
                <c:pt idx="10">
                  <c:v>-23.93</c:v>
                </c:pt>
                <c:pt idx="11">
                  <c:v>-1.72</c:v>
                </c:pt>
                <c:pt idx="12">
                  <c:v>-8.23</c:v>
                </c:pt>
                <c:pt idx="13">
                  <c:v>10.5</c:v>
                </c:pt>
                <c:pt idx="14">
                  <c:v>24.97</c:v>
                </c:pt>
                <c:pt idx="15">
                  <c:v>-10.48</c:v>
                </c:pt>
                <c:pt idx="16">
                  <c:v>-2.2799999999999998</c:v>
                </c:pt>
                <c:pt idx="17">
                  <c:v>9.86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380352"/>
        <c:axId val="237381888"/>
      </c:lineChart>
      <c:catAx>
        <c:axId val="23738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7381888"/>
        <c:crosses val="autoZero"/>
        <c:auto val="1"/>
        <c:lblAlgn val="ctr"/>
        <c:lblOffset val="100"/>
        <c:noMultiLvlLbl val="0"/>
      </c:catAx>
      <c:valAx>
        <c:axId val="2373818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738035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Arkusz1!$A$2:$A$4</c:f>
              <c:strCache>
                <c:ptCount val="3"/>
                <c:pt idx="0">
                  <c:v>9</c:v>
                </c:pt>
                <c:pt idx="1">
                  <c:v>10      62</c:v>
                </c:pt>
                <c:pt idx="2">
                  <c:v>8        124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512576"/>
        <c:axId val="237518848"/>
      </c:barChart>
      <c:catAx>
        <c:axId val="23751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 PYTANIA</a:t>
                </a:r>
              </a:p>
            </c:rich>
          </c:tx>
          <c:layout>
            <c:manualLayout>
              <c:xMode val="edge"/>
              <c:yMode val="edge"/>
              <c:x val="6.0397283789038463E-2"/>
              <c:y val="0.92676254755065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7518848"/>
        <c:crosses val="autoZero"/>
        <c:auto val="1"/>
        <c:lblAlgn val="ctr"/>
        <c:lblOffset val="100"/>
        <c:noMultiLvlLbl val="0"/>
      </c:catAx>
      <c:valAx>
        <c:axId val="237518848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75125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79014436517"/>
          <c:y val="0.13033434319263673"/>
          <c:w val="0.84104938271604934"/>
          <c:h val="0.82525481499206643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1. kwartał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4975278266281161E-2"/>
                  <c:y val="1.33801016411281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KONSTYTUCYJNE
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844421983826538E-2"/>
                  <c:y val="-0.11168969117391515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CYWILNE MATERIALNE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687261036036647"/>
                  <c:y val="-0.1987183048037397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CYWILNE PROCESOWE
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955644043164129"/>
                  <c:y val="-9.0445790923515627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GOSPODARCZE
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3.4449198508205478E-2"/>
                  <c:y val="3.3048856394873503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SPÓŁKI PRAWA HANDLOWEGO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PYT.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0103890895591546E-3"/>
                  <c:y val="5.8084358148239937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PRACY
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PYT.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5.1990609896100069E-3"/>
                  <c:y val="8.6975734889855535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RAWO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UBEZPIECZEŃ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SPOŁECZNYCH</a:t>
                    </a:r>
                    <a:r>
                      <a:rPr lang="pl-PL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1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1888019668997935E-2"/>
                  <c:y val="-4.188530334236367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</a:t>
                    </a:r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RODZINNE I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OPIEKUŃCZE –  4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3860022779763405E-2"/>
                  <c:y val="-7.62985024455972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ADMINISTRACYJNE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MATERIALNE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936226598128664E-3"/>
                  <c:y val="-7.795982070368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ADMINISTRACYJNE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PROCESOWE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4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5.9553003595806432E-3"/>
                  <c:y val="-4.1761741572873667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FINANSOWE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3.7136908003898378E-2"/>
                  <c:y val="3.02902597717062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UNII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EUROPEJSKIEJ</a:t>
                    </a:r>
                    <a:endParaRPr lang="pl-PL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7890649909720963"/>
                  <c:y val="-3.641297690569993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PRYWATNE MIĘDZYNARODOWE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0.20178223196519265"/>
                  <c:y val="-0.1033841681408618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</a:t>
                    </a:r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 USTROJU SĄDÓW I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PROKURATUR – </a:t>
                    </a:r>
                    <a:r>
                      <a:rPr lang="pl-PL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1.8639076236335077E-2"/>
                  <c:y val="-8.5009963280433226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POSTĘPOWANIE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SĄDOWOADM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–  4 PYT.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9.9108116261698118E-2"/>
                  <c:y val="-6.2611276809699204E-2"/>
                </c:manualLayout>
              </c:layout>
              <c:tx>
                <c:rich>
                  <a:bodyPr/>
                  <a:lstStyle/>
                  <a:p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SAMORZĄD NOTARIALNY/WARUNKI WYKONYWANIA ZAWODU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NOTARIUSZA –  8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INNE </a:t>
                    </a:r>
                    <a:r>
                      <a:rPr lang="en-US" dirty="0" smtClean="0"/>
                      <a:t>ORGANY</a:t>
                    </a:r>
                    <a:r>
                      <a:rPr lang="pl-PL" dirty="0" smtClean="0"/>
                      <a:t> OCHRONY</a:t>
                    </a:r>
                    <a:r>
                      <a:rPr lang="pl-PL" baseline="0" dirty="0" smtClean="0"/>
                      <a:t> PRAWNEJ – 1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Arkusz1!$B$1:$R$1</c:f>
              <c:strCache>
                <c:ptCount val="17"/>
                <c:pt idx="0">
                  <c:v>PRAWO KONSTYTUCYJNE</c:v>
                </c:pt>
                <c:pt idx="1">
                  <c:v>PRAWO CYWILNE MATERIALNE</c:v>
                </c:pt>
                <c:pt idx="2">
                  <c:v>PRAWO CYWILNE PROCESOWE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PRAWO UBEZPIECZEŃ SPOŁECZNYCH</c:v>
                </c:pt>
                <c:pt idx="7">
                  <c:v>PRAWO RODZINNE I OPIEKUŃCZE</c:v>
                </c:pt>
                <c:pt idx="8">
                  <c:v>PRAWO ADMINISTRACYJNE MATERIALNE</c:v>
                </c:pt>
                <c:pt idx="9">
                  <c:v>PRAWO ADMINISTRACYJNE PROCESOWE</c:v>
                </c:pt>
                <c:pt idx="10">
                  <c:v>PRAWO FINANSOWE</c:v>
                </c:pt>
                <c:pt idx="11">
                  <c:v>PRAWO UNII EUROPEJSKIEJ</c:v>
                </c:pt>
                <c:pt idx="12">
                  <c:v>PRAWO PRYWATNE MIĘDZYNARODOWE</c:v>
                </c:pt>
                <c:pt idx="13">
                  <c:v>PRAWO O USTROJU SĄDÓW I PROKURATUR</c:v>
                </c:pt>
                <c:pt idx="14">
                  <c:v>POSTĘPOWANIE SĄDOWOADMINISTRACYJNE</c:v>
                </c:pt>
                <c:pt idx="15">
                  <c:v>SAMORZĄD NOTARIALNY/WARUNKI WYKONYWANIA ZAWODU NOTARIUSZA</c:v>
                </c:pt>
                <c:pt idx="16">
                  <c:v>INNE ORGANY</c:v>
                </c:pt>
              </c:strCache>
            </c:strRef>
          </c:cat>
          <c:val>
            <c:numRef>
              <c:f>Arkusz1!$B$2:$R$2</c:f>
              <c:numCache>
                <c:formatCode>General</c:formatCode>
                <c:ptCount val="17"/>
                <c:pt idx="0">
                  <c:v>5</c:v>
                </c:pt>
                <c:pt idx="1">
                  <c:v>54</c:v>
                </c:pt>
                <c:pt idx="2">
                  <c:v>11</c:v>
                </c:pt>
                <c:pt idx="3">
                  <c:v>14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16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8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Razem </c:v>
                </c:pt>
              </c:strCache>
            </c:strRef>
          </c:tx>
          <c:invertIfNegative val="0"/>
          <c:cat>
            <c:strRef>
              <c:f>Arkusz1!$A$2:$A$18</c:f>
              <c:strCache>
                <c:ptCount val="17"/>
                <c:pt idx="0">
                  <c:v>PRAWO KONSTYTUCYJNE</c:v>
                </c:pt>
                <c:pt idx="1">
                  <c:v>PRAWO PRYWATNE MIĘDZYNARODOWE</c:v>
                </c:pt>
                <c:pt idx="2">
                  <c:v>PROCESOWE PRAWO CYWILNE</c:v>
                </c:pt>
                <c:pt idx="3">
                  <c:v>MATERIALNE PRAWO CYWILNE</c:v>
                </c:pt>
                <c:pt idx="4">
                  <c:v>KODEKS SPÓŁEK HANDLOWYCH</c:v>
                </c:pt>
                <c:pt idx="5">
                  <c:v>PRAWO SAMORZĄDU NOTARIALNEGO</c:v>
                </c:pt>
                <c:pt idx="6">
                  <c:v>ORGANY OCHRONY W RP</c:v>
                </c:pt>
                <c:pt idx="7">
                  <c:v>PRAWO GOSPODARCZE</c:v>
                </c:pt>
                <c:pt idx="8">
                  <c:v>POST. SĄDOWOADMIN.</c:v>
                </c:pt>
                <c:pt idx="9">
                  <c:v>PROCESOWE PRAWO ADMINISTRACYJNE</c:v>
                </c:pt>
                <c:pt idx="10">
                  <c:v>PRAWO RODZINNE I OPIEKUŃCZE</c:v>
                </c:pt>
                <c:pt idx="11">
                  <c:v>PRAWO UBEZPIECZEŃ SPOŁECZNYCH</c:v>
                </c:pt>
                <c:pt idx="12">
                  <c:v>PRAWO UE</c:v>
                </c:pt>
                <c:pt idx="13">
                  <c:v>MATERIALNE PRAWO ADMINISTRACYJNE</c:v>
                </c:pt>
                <c:pt idx="14">
                  <c:v>PAWO PRACY</c:v>
                </c:pt>
                <c:pt idx="15">
                  <c:v>PRAWO FINANSOWE</c:v>
                </c:pt>
                <c:pt idx="16">
                  <c:v>PRAWO O USTROJU SĄDÓW I PROKURATUR</c:v>
                </c:pt>
              </c:strCache>
            </c:strRef>
          </c:cat>
          <c:val>
            <c:numRef>
              <c:f>Arkusz1!$B$2:$B$18</c:f>
              <c:numCache>
                <c:formatCode>0.00</c:formatCode>
                <c:ptCount val="17"/>
                <c:pt idx="0">
                  <c:v>76.360715867875868</c:v>
                </c:pt>
                <c:pt idx="1">
                  <c:v>74.579351549647797</c:v>
                </c:pt>
                <c:pt idx="2">
                  <c:v>72.887222048415808</c:v>
                </c:pt>
                <c:pt idx="3">
                  <c:v>65.38736830655327</c:v>
                </c:pt>
                <c:pt idx="4">
                  <c:v>65.275511749257106</c:v>
                </c:pt>
                <c:pt idx="5">
                  <c:v>63.476379871095254</c:v>
                </c:pt>
                <c:pt idx="6">
                  <c:v>63.412933008048959</c:v>
                </c:pt>
                <c:pt idx="7">
                  <c:v>62.203507080777243</c:v>
                </c:pt>
                <c:pt idx="8">
                  <c:v>60.286824504918123</c:v>
                </c:pt>
                <c:pt idx="9">
                  <c:v>58.861070232116518</c:v>
                </c:pt>
                <c:pt idx="10">
                  <c:v>58.522270969516804</c:v>
                </c:pt>
                <c:pt idx="11">
                  <c:v>58.192425217676806</c:v>
                </c:pt>
                <c:pt idx="12">
                  <c:v>51.221071907785777</c:v>
                </c:pt>
                <c:pt idx="13">
                  <c:v>50.984820799111461</c:v>
                </c:pt>
                <c:pt idx="14">
                  <c:v>50.731039397561872</c:v>
                </c:pt>
                <c:pt idx="15">
                  <c:v>50.211513463635377</c:v>
                </c:pt>
                <c:pt idx="16">
                  <c:v>29.377395884437657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98816"/>
        <c:axId val="239300608"/>
      </c:barChart>
      <c:catAx>
        <c:axId val="23929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300608"/>
        <c:crosses val="autoZero"/>
        <c:auto val="1"/>
        <c:lblAlgn val="ctr"/>
        <c:lblOffset val="100"/>
        <c:noMultiLvlLbl val="0"/>
      </c:catAx>
      <c:valAx>
        <c:axId val="23930060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29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Arkusz1!$B$2:$P$2</c:f>
              <c:numCache>
                <c:formatCode>0.00</c:formatCode>
                <c:ptCount val="15"/>
                <c:pt idx="0">
                  <c:v>5.8573683065532691</c:v>
                </c:pt>
                <c:pt idx="1">
                  <c:v>13.357222048415807</c:v>
                </c:pt>
                <c:pt idx="2">
                  <c:v>-1.0077290304831976</c:v>
                </c:pt>
                <c:pt idx="3">
                  <c:v>2.6735070807772416</c:v>
                </c:pt>
                <c:pt idx="4">
                  <c:v>5.7455117492571048</c:v>
                </c:pt>
                <c:pt idx="5">
                  <c:v>-9.3184865363646239</c:v>
                </c:pt>
                <c:pt idx="6" formatCode="General">
                  <c:v>-5.07</c:v>
                </c:pt>
                <c:pt idx="7" formatCode="General">
                  <c:v>0.04</c:v>
                </c:pt>
                <c:pt idx="8">
                  <c:v>-8.5451792008885405</c:v>
                </c:pt>
                <c:pt idx="9">
                  <c:v>-8.3089280922142237</c:v>
                </c:pt>
                <c:pt idx="10">
                  <c:v>15.049351549647795</c:v>
                </c:pt>
                <c:pt idx="11">
                  <c:v>16.830715867875867</c:v>
                </c:pt>
                <c:pt idx="12">
                  <c:v>-30.152604115562344</c:v>
                </c:pt>
                <c:pt idx="13">
                  <c:v>3.9463798710952531</c:v>
                </c:pt>
                <c:pt idx="14">
                  <c:v>3.8829330080489584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Arkusz1!$B$3:$P$3</c:f>
              <c:numCache>
                <c:formatCode>General</c:formatCode>
                <c:ptCount val="15"/>
                <c:pt idx="0">
                  <c:v>4.0781188333005929</c:v>
                </c:pt>
                <c:pt idx="1">
                  <c:v>-4.4242009836749716</c:v>
                </c:pt>
                <c:pt idx="2">
                  <c:v>19.344687185378874</c:v>
                </c:pt>
                <c:pt idx="3">
                  <c:v>-0.30254154508089215</c:v>
                </c:pt>
                <c:pt idx="4">
                  <c:v>-1.885747459985339</c:v>
                </c:pt>
                <c:pt idx="5">
                  <c:v>-14.751471967773533</c:v>
                </c:pt>
                <c:pt idx="6">
                  <c:v>-10.019190770341574</c:v>
                </c:pt>
                <c:pt idx="7">
                  <c:v>6.6105052738291477</c:v>
                </c:pt>
                <c:pt idx="8">
                  <c:v>-5.589064460457756</c:v>
                </c:pt>
                <c:pt idx="9">
                  <c:v>-8.08</c:v>
                </c:pt>
                <c:pt idx="10">
                  <c:v>25.049920240980271</c:v>
                </c:pt>
                <c:pt idx="11">
                  <c:v>20.033226077415321</c:v>
                </c:pt>
                <c:pt idx="12">
                  <c:v>-16.994971603213635</c:v>
                </c:pt>
                <c:pt idx="13">
                  <c:v>-3.6192445008175156</c:v>
                </c:pt>
                <c:pt idx="1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Arkusz1!$B$4:$P$4</c:f>
              <c:numCache>
                <c:formatCode>General</c:formatCode>
                <c:ptCount val="15"/>
                <c:pt idx="0">
                  <c:v>4.99</c:v>
                </c:pt>
                <c:pt idx="1">
                  <c:v>-0.56000000000000005</c:v>
                </c:pt>
                <c:pt idx="2">
                  <c:v>7.7</c:v>
                </c:pt>
                <c:pt idx="3">
                  <c:v>0.13</c:v>
                </c:pt>
                <c:pt idx="4">
                  <c:v>2.1</c:v>
                </c:pt>
                <c:pt idx="5">
                  <c:v>-10.71</c:v>
                </c:pt>
                <c:pt idx="6">
                  <c:v>-13.31</c:v>
                </c:pt>
                <c:pt idx="7">
                  <c:v>-11.29</c:v>
                </c:pt>
                <c:pt idx="8">
                  <c:v>-16.59</c:v>
                </c:pt>
                <c:pt idx="9">
                  <c:v>-6.97</c:v>
                </c:pt>
                <c:pt idx="10">
                  <c:v>13.53</c:v>
                </c:pt>
                <c:pt idx="11">
                  <c:v>15.89</c:v>
                </c:pt>
                <c:pt idx="12">
                  <c:v>-8.6199999999999992</c:v>
                </c:pt>
                <c:pt idx="13">
                  <c:v>12.61</c:v>
                </c:pt>
                <c:pt idx="14">
                  <c:v>-27.28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Arkusz1!$B$5:$P$5</c:f>
              <c:numCache>
                <c:formatCode>General</c:formatCode>
                <c:ptCount val="15"/>
                <c:pt idx="0">
                  <c:v>-1.1000000000000001</c:v>
                </c:pt>
                <c:pt idx="1">
                  <c:v>7.15</c:v>
                </c:pt>
                <c:pt idx="2">
                  <c:v>10.67</c:v>
                </c:pt>
                <c:pt idx="3">
                  <c:v>14.12</c:v>
                </c:pt>
                <c:pt idx="4">
                  <c:v>6.92</c:v>
                </c:pt>
                <c:pt idx="5">
                  <c:v>-20.059999999999999</c:v>
                </c:pt>
                <c:pt idx="6">
                  <c:v>-12.55</c:v>
                </c:pt>
                <c:pt idx="7">
                  <c:v>-13.13</c:v>
                </c:pt>
                <c:pt idx="8">
                  <c:v>-5.38</c:v>
                </c:pt>
                <c:pt idx="9">
                  <c:v>8.61</c:v>
                </c:pt>
                <c:pt idx="10">
                  <c:v>23.84</c:v>
                </c:pt>
                <c:pt idx="11">
                  <c:v>19.61</c:v>
                </c:pt>
                <c:pt idx="12">
                  <c:v>-13.75</c:v>
                </c:pt>
                <c:pt idx="13">
                  <c:v>-11.05</c:v>
                </c:pt>
                <c:pt idx="14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Arkusz1!$B$6:$P$6</c:f>
              <c:numCache>
                <c:formatCode>General</c:formatCode>
                <c:ptCount val="15"/>
                <c:pt idx="0">
                  <c:v>-0.54</c:v>
                </c:pt>
                <c:pt idx="1">
                  <c:v>17.41</c:v>
                </c:pt>
                <c:pt idx="2">
                  <c:v>17.649999999999999</c:v>
                </c:pt>
                <c:pt idx="3">
                  <c:v>0.81</c:v>
                </c:pt>
                <c:pt idx="4">
                  <c:v>6.63</c:v>
                </c:pt>
                <c:pt idx="5">
                  <c:v>-19.399999999999999</c:v>
                </c:pt>
                <c:pt idx="6">
                  <c:v>1.1599999999999999</c:v>
                </c:pt>
                <c:pt idx="7">
                  <c:v>1.4</c:v>
                </c:pt>
                <c:pt idx="8">
                  <c:v>-7.2</c:v>
                </c:pt>
                <c:pt idx="9">
                  <c:v>-1.91</c:v>
                </c:pt>
                <c:pt idx="10">
                  <c:v>-6.15</c:v>
                </c:pt>
                <c:pt idx="11">
                  <c:v>-6.06</c:v>
                </c:pt>
                <c:pt idx="12">
                  <c:v>-0.99</c:v>
                </c:pt>
                <c:pt idx="13">
                  <c:v>-0.74</c:v>
                </c:pt>
                <c:pt idx="14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Arkusz1!$B$7:$P$7</c:f>
              <c:numCache>
                <c:formatCode>General</c:formatCode>
                <c:ptCount val="15"/>
                <c:pt idx="0">
                  <c:v>6.73</c:v>
                </c:pt>
                <c:pt idx="1">
                  <c:v>-2.2200000000000002</c:v>
                </c:pt>
                <c:pt idx="2">
                  <c:v>15.01</c:v>
                </c:pt>
                <c:pt idx="3">
                  <c:v>4.83</c:v>
                </c:pt>
                <c:pt idx="4">
                  <c:v>14.6</c:v>
                </c:pt>
                <c:pt idx="5">
                  <c:v>-7.64</c:v>
                </c:pt>
                <c:pt idx="6">
                  <c:v>1.58</c:v>
                </c:pt>
                <c:pt idx="7">
                  <c:v>-6.06</c:v>
                </c:pt>
                <c:pt idx="8">
                  <c:v>-7.46</c:v>
                </c:pt>
                <c:pt idx="9">
                  <c:v>-0.02</c:v>
                </c:pt>
                <c:pt idx="10">
                  <c:v>-9.3699999999999992</c:v>
                </c:pt>
                <c:pt idx="11">
                  <c:v>8.7799999999999994</c:v>
                </c:pt>
                <c:pt idx="12">
                  <c:v>-7.36</c:v>
                </c:pt>
                <c:pt idx="13">
                  <c:v>1.33</c:v>
                </c:pt>
                <c:pt idx="14">
                  <c:v>7.15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Arkusz1!$B$8:$P$8</c:f>
              <c:numCache>
                <c:formatCode>General</c:formatCode>
                <c:ptCount val="15"/>
                <c:pt idx="0">
                  <c:v>-1.71</c:v>
                </c:pt>
                <c:pt idx="1">
                  <c:v>2.7</c:v>
                </c:pt>
                <c:pt idx="2">
                  <c:v>4.6900000000000004</c:v>
                </c:pt>
                <c:pt idx="3">
                  <c:v>-1.65</c:v>
                </c:pt>
                <c:pt idx="4">
                  <c:v>8.69</c:v>
                </c:pt>
                <c:pt idx="5">
                  <c:v>11.04</c:v>
                </c:pt>
                <c:pt idx="6">
                  <c:v>4.1399999999999997</c:v>
                </c:pt>
                <c:pt idx="7">
                  <c:v>0.45</c:v>
                </c:pt>
                <c:pt idx="8">
                  <c:v>-8.8000000000000007</c:v>
                </c:pt>
                <c:pt idx="9">
                  <c:v>-11.13</c:v>
                </c:pt>
                <c:pt idx="10">
                  <c:v>-2.23</c:v>
                </c:pt>
                <c:pt idx="11">
                  <c:v>-14.17</c:v>
                </c:pt>
                <c:pt idx="12">
                  <c:v>6.73</c:v>
                </c:pt>
                <c:pt idx="13">
                  <c:v>0.12</c:v>
                </c:pt>
                <c:pt idx="14">
                  <c:v>2.92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Arkusz1!$B$9:$P$9</c:f>
              <c:numCache>
                <c:formatCode>General</c:formatCode>
                <c:ptCount val="15"/>
                <c:pt idx="0">
                  <c:v>8.3699999999999992</c:v>
                </c:pt>
                <c:pt idx="1">
                  <c:v>-2.69</c:v>
                </c:pt>
                <c:pt idx="2">
                  <c:v>9.19</c:v>
                </c:pt>
                <c:pt idx="3">
                  <c:v>4.6500000000000004</c:v>
                </c:pt>
                <c:pt idx="4">
                  <c:v>5.35</c:v>
                </c:pt>
                <c:pt idx="5">
                  <c:v>-20.39</c:v>
                </c:pt>
                <c:pt idx="6">
                  <c:v>13.01</c:v>
                </c:pt>
                <c:pt idx="7">
                  <c:v>0.9</c:v>
                </c:pt>
                <c:pt idx="8">
                  <c:v>-10.36</c:v>
                </c:pt>
                <c:pt idx="9">
                  <c:v>17.329999999999998</c:v>
                </c:pt>
                <c:pt idx="10">
                  <c:v>3.1</c:v>
                </c:pt>
                <c:pt idx="11">
                  <c:v>-16.809999999999999</c:v>
                </c:pt>
                <c:pt idx="12">
                  <c:v>-13.92</c:v>
                </c:pt>
                <c:pt idx="13">
                  <c:v>7.14</c:v>
                </c:pt>
                <c:pt idx="14">
                  <c:v>-30.9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Arkusz1!$B$10:$P$10</c:f>
              <c:numCache>
                <c:formatCode>General</c:formatCode>
                <c:ptCount val="15"/>
                <c:pt idx="0">
                  <c:v>9.5500000000000007</c:v>
                </c:pt>
                <c:pt idx="1">
                  <c:v>1.67</c:v>
                </c:pt>
                <c:pt idx="2">
                  <c:v>-0.91</c:v>
                </c:pt>
                <c:pt idx="3">
                  <c:v>-11.48</c:v>
                </c:pt>
                <c:pt idx="4">
                  <c:v>6.64</c:v>
                </c:pt>
                <c:pt idx="5">
                  <c:v>1.42</c:v>
                </c:pt>
                <c:pt idx="6">
                  <c:v>-5.86</c:v>
                </c:pt>
                <c:pt idx="7">
                  <c:v>8.6999999999999993</c:v>
                </c:pt>
                <c:pt idx="8">
                  <c:v>-2.16</c:v>
                </c:pt>
                <c:pt idx="9">
                  <c:v>-15.76</c:v>
                </c:pt>
                <c:pt idx="10">
                  <c:v>9.2899999999999991</c:v>
                </c:pt>
                <c:pt idx="11">
                  <c:v>23.74</c:v>
                </c:pt>
                <c:pt idx="12">
                  <c:v>15.79</c:v>
                </c:pt>
                <c:pt idx="13">
                  <c:v>11.67</c:v>
                </c:pt>
                <c:pt idx="14">
                  <c:v>-52.34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9799296"/>
        <c:axId val="239805184"/>
      </c:lineChart>
      <c:catAx>
        <c:axId val="23979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805184"/>
        <c:crosses val="autoZero"/>
        <c:auto val="1"/>
        <c:lblAlgn val="ctr"/>
        <c:lblOffset val="100"/>
        <c:noMultiLvlLbl val="0"/>
      </c:catAx>
      <c:valAx>
        <c:axId val="239805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799296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91358024691358"/>
          <c:y val="0.12849762724776612"/>
          <c:w val="0.87808641975308643"/>
          <c:h val="0.85890456615931565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6.6025930786429474E-2"/>
                  <c:y val="-3.09509260875775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KONSTYTUCYJNE
</a:t>
                    </a:r>
                    <a:r>
                      <a:rPr lang="pl-PL" dirty="0" smtClean="0"/>
                      <a:t>3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7314814814814814E-3"/>
                  <c:y val="-4.6961051946609107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CYWILNE MATERIALNE
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4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1876518907358802E-2"/>
                  <c:y val="1.497333629596711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CYWILNE </a:t>
                    </a:r>
                    <a:r>
                      <a:rPr lang="en-US" dirty="0" smtClean="0"/>
                      <a:t>PROCESOWE</a:t>
                    </a:r>
                    <a:r>
                      <a:rPr lang="pl-PL" dirty="0" smtClean="0"/>
                      <a:t> – 29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6199517595022844"/>
                  <c:y val="1.28150443601504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GOSPODARCZE
</a:t>
                    </a:r>
                    <a:r>
                      <a:rPr lang="pl-PL" dirty="0" smtClean="0"/>
                      <a:t>7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4.9468200155536116E-2"/>
                  <c:y val="2.25030552160871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SPÓŁKI PRAWA HANDLOWEGO
</a:t>
                    </a:r>
                    <a:r>
                      <a:rPr lang="pl-PL" dirty="0" smtClean="0"/>
                      <a:t>9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PRAWO PRACY
</a:t>
                    </a:r>
                    <a:r>
                      <a:rPr lang="pl-PL" dirty="0" smtClean="0"/>
                      <a:t>4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4147953728006221E-3"/>
                  <c:y val="4.1878283365340361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PRAWO RODZINNE I OPIEKUŃCZE
</a:t>
                    </a:r>
                    <a:r>
                      <a:rPr lang="pl-PL" dirty="0" smtClean="0"/>
                      <a:t>6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2.8543307086614241E-4"/>
                  <c:y val="-9.379533226466900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ADMINISTRACYJNE MATERIALNE
</a:t>
                    </a:r>
                    <a:r>
                      <a:rPr lang="pl-PL" dirty="0" smtClean="0"/>
                      <a:t>32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6082798677943038E-2"/>
                  <c:y val="7.57830479153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dirty="0" smtClean="0"/>
                      <a:t> –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9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7.3741251093613291E-2"/>
                  <c:y val="1.7337160950370592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FINANSOWE
</a:t>
                    </a:r>
                    <a:r>
                      <a:rPr lang="pl-PL" dirty="0" smtClean="0"/>
                      <a:t>2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1965150189559638"/>
                  <c:y val="-2.0850461059882235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EUROPEJSKIE
</a:t>
                    </a:r>
                    <a:r>
                      <a:rPr lang="pl-PL" dirty="0" smtClean="0"/>
                      <a:t>5 PYT.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6363602119179546"/>
                  <c:y val="-9.618832034535845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PRYWATNE MIĘDZYNARODOWE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2.1236269077476427E-2"/>
                  <c:y val="-6.6254344755344641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PRAWO O USTROJU SĄDÓW I PROKURATUR
</a:t>
                    </a:r>
                    <a:r>
                      <a:rPr lang="pl-PL" dirty="0" smtClean="0"/>
                      <a:t>2 PYT.</a:t>
                    </a:r>
                    <a:endParaRPr lang="pl-PL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8.4565653251676878E-2"/>
                  <c:y val="-6.1724490929579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KOMORNICZY
</a:t>
                    </a:r>
                    <a:r>
                      <a:rPr lang="pl-PL" dirty="0" smtClean="0"/>
                      <a:t>6 PYT.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Arkusz1!$A$1:$O$1</c:f>
              <c:strCache>
                <c:ptCount val="15"/>
                <c:pt idx="0">
                  <c:v> </c:v>
                </c:pt>
                <c:pt idx="1">
                  <c:v>PRAWO KONSTYTUCYJNE</c:v>
                </c:pt>
                <c:pt idx="2">
                  <c:v>PRAWO CYWILNE MATERIALNE</c:v>
                </c:pt>
                <c:pt idx="3">
                  <c:v>PRAWO CYWILNE PROCESOWE</c:v>
                </c:pt>
                <c:pt idx="4">
                  <c:v>PRAWO GOSPODARCZE</c:v>
                </c:pt>
                <c:pt idx="5">
                  <c:v>SPÓŁKI PRAWA HANDLOWEGO</c:v>
                </c:pt>
                <c:pt idx="6">
                  <c:v>PRAWO PRACY</c:v>
                </c:pt>
                <c:pt idx="7">
                  <c:v>PRAWO RODZINNE I OPIEKUŃCZE</c:v>
                </c:pt>
                <c:pt idx="8">
                  <c:v>PRAWO ADMINISTRACYJNE MATERIALNE</c:v>
                </c:pt>
                <c:pt idx="9">
                  <c:v>PRAWO ADMINISTRACYJNE PROCESOWE</c:v>
                </c:pt>
                <c:pt idx="10">
                  <c:v>PRAWO FINANSOWE</c:v>
                </c:pt>
                <c:pt idx="11">
                  <c:v>PRAWO EUROPEJSKIE</c:v>
                </c:pt>
                <c:pt idx="12">
                  <c:v>PRAWO PRYWATNE MIĘDZYNARODOWE</c:v>
                </c:pt>
                <c:pt idx="13">
                  <c:v>PRAWO O USTROJU SĄDÓW I PROKURATUR</c:v>
                </c:pt>
                <c:pt idx="14">
                  <c:v>SAMORZĄD KOMORNICZY</c:v>
                </c:pt>
              </c:strCache>
            </c:strRef>
          </c:cat>
          <c:val>
            <c:numRef>
              <c:f>Arkusz1!$A$2:$O$2</c:f>
              <c:numCache>
                <c:formatCode>General</c:formatCode>
                <c:ptCount val="15"/>
                <c:pt idx="1">
                  <c:v>3</c:v>
                </c:pt>
                <c:pt idx="2">
                  <c:v>34</c:v>
                </c:pt>
                <c:pt idx="3">
                  <c:v>29</c:v>
                </c:pt>
                <c:pt idx="4">
                  <c:v>7</c:v>
                </c:pt>
                <c:pt idx="5">
                  <c:v>9</c:v>
                </c:pt>
                <c:pt idx="6">
                  <c:v>4</c:v>
                </c:pt>
                <c:pt idx="7">
                  <c:v>6</c:v>
                </c:pt>
                <c:pt idx="8">
                  <c:v>32</c:v>
                </c:pt>
                <c:pt idx="9">
                  <c:v>9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Razem </c:v>
                </c:pt>
              </c:strCache>
            </c:strRef>
          </c:tx>
          <c:invertIfNegative val="0"/>
          <c:cat>
            <c:strRef>
              <c:f>Arkusz1!$A$2:$A$15</c:f>
              <c:strCache>
                <c:ptCount val="14"/>
                <c:pt idx="0">
                  <c:v>PRAWO RODZINNE I OPIEKUŃCZE</c:v>
                </c:pt>
                <c:pt idx="1">
                  <c:v>PROCESOWE PRAWO ADMINISTRACYJNE</c:v>
                </c:pt>
                <c:pt idx="2">
                  <c:v>PRAWO PRYWATNE MIĘDZYNARODOWE</c:v>
                </c:pt>
                <c:pt idx="3">
                  <c:v>PRAWO SAMORZĄDU KOMORNICZEGO</c:v>
                </c:pt>
                <c:pt idx="4">
                  <c:v>MATERIALNE PRAWO CYWILNE</c:v>
                </c:pt>
                <c:pt idx="5">
                  <c:v>PROCESOWE PRAWO CYWILNE</c:v>
                </c:pt>
                <c:pt idx="6">
                  <c:v>PRAWO GOSPODARCZE</c:v>
                </c:pt>
                <c:pt idx="7">
                  <c:v>PRAWO PRACY</c:v>
                </c:pt>
                <c:pt idx="8">
                  <c:v>KODEKS SPÓŁEK HANDLOWYCH</c:v>
                </c:pt>
                <c:pt idx="9">
                  <c:v>PRAWO EUROPEJSKIE</c:v>
                </c:pt>
                <c:pt idx="10">
                  <c:v>MATERIALNE PRAWO ADMINISTRACYJNE</c:v>
                </c:pt>
                <c:pt idx="11">
                  <c:v>PRAWO KONSTYTUCYJNE</c:v>
                </c:pt>
                <c:pt idx="12">
                  <c:v>PRAWO FINANSOWE</c:v>
                </c:pt>
                <c:pt idx="13">
                  <c:v>PRAWO O USTROJU SĄDÓW</c:v>
                </c:pt>
              </c:strCache>
            </c:strRef>
          </c:cat>
          <c:val>
            <c:numRef>
              <c:f>Arkusz1!$B$2:$B$15</c:f>
              <c:numCache>
                <c:formatCode>0.00</c:formatCode>
                <c:ptCount val="14"/>
                <c:pt idx="0">
                  <c:v>84.066273877829957</c:v>
                </c:pt>
                <c:pt idx="1">
                  <c:v>71.209193893938362</c:v>
                </c:pt>
                <c:pt idx="2">
                  <c:v>67.769217784140963</c:v>
                </c:pt>
                <c:pt idx="3">
                  <c:v>66.024849925781609</c:v>
                </c:pt>
                <c:pt idx="4">
                  <c:v>65.715507558077022</c:v>
                </c:pt>
                <c:pt idx="5">
                  <c:v>63.506842043413599</c:v>
                </c:pt>
                <c:pt idx="6">
                  <c:v>62.324249379309393</c:v>
                </c:pt>
                <c:pt idx="7">
                  <c:v>60.255214412553414</c:v>
                </c:pt>
                <c:pt idx="8">
                  <c:v>58.479891896269798</c:v>
                </c:pt>
                <c:pt idx="9">
                  <c:v>55.742489068085675</c:v>
                </c:pt>
                <c:pt idx="10">
                  <c:v>53.258040428310828</c:v>
                </c:pt>
                <c:pt idx="11">
                  <c:v>52.712119749779113</c:v>
                </c:pt>
                <c:pt idx="12">
                  <c:v>31.007338783768986</c:v>
                </c:pt>
                <c:pt idx="13">
                  <c:v>21.204250226545092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962624"/>
        <c:axId val="243964160"/>
      </c:barChart>
      <c:catAx>
        <c:axId val="2439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3964160"/>
        <c:crosses val="autoZero"/>
        <c:auto val="1"/>
        <c:lblAlgn val="ctr"/>
        <c:lblOffset val="100"/>
        <c:noMultiLvlLbl val="0"/>
      </c:catAx>
      <c:valAx>
        <c:axId val="243964160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396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Arkusz1!$B$2:$O$2</c:f>
              <c:numCache>
                <c:formatCode>0.00</c:formatCode>
                <c:ptCount val="14"/>
                <c:pt idx="0">
                  <c:v>-5.3778802502208904</c:v>
                </c:pt>
                <c:pt idx="1">
                  <c:v>7.6255075580770182</c:v>
                </c:pt>
                <c:pt idx="2">
                  <c:v>5.4168420434135953</c:v>
                </c:pt>
                <c:pt idx="3">
                  <c:v>4.2342493793093894</c:v>
                </c:pt>
                <c:pt idx="4">
                  <c:v>0.38989189626979481</c:v>
                </c:pt>
                <c:pt idx="5">
                  <c:v>2.1652144125534107</c:v>
                </c:pt>
                <c:pt idx="6">
                  <c:v>25.976273877829954</c:v>
                </c:pt>
                <c:pt idx="7">
                  <c:v>-4.8319595716891754</c:v>
                </c:pt>
                <c:pt idx="8">
                  <c:v>13.119193893938359</c:v>
                </c:pt>
                <c:pt idx="9">
                  <c:v>-27.082661216231017</c:v>
                </c:pt>
                <c:pt idx="10">
                  <c:v>-2.3475109319143286</c:v>
                </c:pt>
                <c:pt idx="11">
                  <c:v>9.6792177841409597</c:v>
                </c:pt>
                <c:pt idx="12">
                  <c:v>-36.885749773454911</c:v>
                </c:pt>
                <c:pt idx="13">
                  <c:v>7.9348499257816059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Arkusz1!$B$3:$O$3</c:f>
              <c:numCache>
                <c:formatCode>0.00</c:formatCode>
                <c:ptCount val="14"/>
                <c:pt idx="0">
                  <c:v>17.334425234198648</c:v>
                </c:pt>
                <c:pt idx="1">
                  <c:v>4.9411911696424653</c:v>
                </c:pt>
                <c:pt idx="2">
                  <c:v>4.143641169444038</c:v>
                </c:pt>
                <c:pt idx="3">
                  <c:v>5.8387678367454328</c:v>
                </c:pt>
                <c:pt idx="4">
                  <c:v>4.877837428555182</c:v>
                </c:pt>
                <c:pt idx="5">
                  <c:v>-9.4861548599470709</c:v>
                </c:pt>
                <c:pt idx="6">
                  <c:v>10.991362268979259</c:v>
                </c:pt>
                <c:pt idx="7">
                  <c:v>-3.9105309402297195</c:v>
                </c:pt>
                <c:pt idx="8">
                  <c:v>-8.0853516636366862</c:v>
                </c:pt>
                <c:pt idx="9">
                  <c:v>-15.951395189802923</c:v>
                </c:pt>
                <c:pt idx="10">
                  <c:v>-29.262048097409192</c:v>
                </c:pt>
                <c:pt idx="11">
                  <c:v>12.062468050764863</c:v>
                </c:pt>
                <c:pt idx="12">
                  <c:v>-28.693932048349403</c:v>
                </c:pt>
                <c:pt idx="13">
                  <c:v>-4.1944002829689424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Arkusz1!$B$4:$O$4</c:f>
              <c:numCache>
                <c:formatCode>General</c:formatCode>
                <c:ptCount val="14"/>
                <c:pt idx="0">
                  <c:v>-1.37</c:v>
                </c:pt>
                <c:pt idx="1">
                  <c:v>3.44</c:v>
                </c:pt>
                <c:pt idx="2">
                  <c:v>2.98</c:v>
                </c:pt>
                <c:pt idx="3">
                  <c:v>-10.27</c:v>
                </c:pt>
                <c:pt idx="4">
                  <c:v>11.3</c:v>
                </c:pt>
                <c:pt idx="5">
                  <c:v>-1.8</c:v>
                </c:pt>
                <c:pt idx="6">
                  <c:v>9.48</c:v>
                </c:pt>
                <c:pt idx="7">
                  <c:v>-6.53</c:v>
                </c:pt>
                <c:pt idx="8">
                  <c:v>3.07</c:v>
                </c:pt>
                <c:pt idx="9">
                  <c:v>-16.5</c:v>
                </c:pt>
                <c:pt idx="10">
                  <c:v>-17.16</c:v>
                </c:pt>
                <c:pt idx="11">
                  <c:v>3.21</c:v>
                </c:pt>
                <c:pt idx="12">
                  <c:v>-8.41</c:v>
                </c:pt>
                <c:pt idx="13">
                  <c:v>-0.05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4069120"/>
        <c:axId val="244070656"/>
      </c:lineChart>
      <c:catAx>
        <c:axId val="24406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4070656"/>
        <c:crosses val="autoZero"/>
        <c:auto val="1"/>
        <c:lblAlgn val="ctr"/>
        <c:lblOffset val="100"/>
        <c:noMultiLvlLbl val="0"/>
      </c:catAx>
      <c:valAx>
        <c:axId val="2440706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4069120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adwokatów czynnie wykonujących zawód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669990072787614E-3"/>
                  <c:y val="9.82624029405454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179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339980145575228E-3"/>
                  <c:y val="0.1075919091693856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602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669990072787614E-3"/>
                  <c:y val="0.1148263916430602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930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23330024262537E-3"/>
                  <c:y val="0.122104842660004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669990072787614E-3"/>
                  <c:y val="0.131787422919718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956331016983724E-3"/>
                  <c:y val="0.1604381211247197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998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116650121312687E-3"/>
                  <c:y val="0.1879639758433729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378664019410029E-2"/>
                  <c:y val="0.1954410586211155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585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1116650121312687E-3"/>
                  <c:y val="0.2415821782016335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677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378664019409925E-2"/>
                  <c:y val="0.2642779006368368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706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1116650121312687E-3"/>
                  <c:y val="0.2923771139976177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980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9563310169837761E-3"/>
                  <c:y val="0.3152270577554434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016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Arkusz1!$B$2:$M$2</c:f>
              <c:numCache>
                <c:formatCode>General</c:formatCode>
                <c:ptCount val="12"/>
                <c:pt idx="0">
                  <c:v>6179</c:v>
                </c:pt>
                <c:pt idx="1">
                  <c:v>6602</c:v>
                </c:pt>
                <c:pt idx="2">
                  <c:v>6930</c:v>
                </c:pt>
                <c:pt idx="3">
                  <c:v>7260</c:v>
                </c:pt>
                <c:pt idx="4">
                  <c:v>7699</c:v>
                </c:pt>
                <c:pt idx="5">
                  <c:v>8998</c:v>
                </c:pt>
                <c:pt idx="6">
                  <c:v>10246</c:v>
                </c:pt>
                <c:pt idx="7">
                  <c:v>10585</c:v>
                </c:pt>
                <c:pt idx="8">
                  <c:v>12677</c:v>
                </c:pt>
                <c:pt idx="9">
                  <c:v>13706</c:v>
                </c:pt>
                <c:pt idx="10">
                  <c:v>14980</c:v>
                </c:pt>
                <c:pt idx="11">
                  <c:v>16016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Liczba adwokatów ogółem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357815342281852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16900561184263E-3"/>
                  <c:y val="-7.20955960090703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8 549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349E-3"/>
                  <c:y val="-7.881968986489726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8 781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102518734686960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9 236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677933707456174E-3"/>
                  <c:y val="-7.947192674796502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9 746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575604439134051E-17"/>
                  <c:y val="-7.693014724159255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11 219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16900561184263E-3"/>
                  <c:y val="-8.13594808441871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12 559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338966853728087E-3"/>
                  <c:y val="-7.763585340843484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12 846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677933707456174E-3"/>
                  <c:y val="-7.597874750633179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15 174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7.487091697391251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16 280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338966853728087E-3"/>
                  <c:y val="-9.193999155538831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17 819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338966853728087E-3"/>
                  <c:y val="-8.932264801987997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19 118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Arkusz1!$B$3:$M$3</c:f>
              <c:numCache>
                <c:formatCode>General</c:formatCode>
                <c:ptCount val="12"/>
                <c:pt idx="0">
                  <c:v>1872</c:v>
                </c:pt>
                <c:pt idx="1">
                  <c:v>1947</c:v>
                </c:pt>
                <c:pt idx="2">
                  <c:v>1851</c:v>
                </c:pt>
                <c:pt idx="3">
                  <c:v>1976</c:v>
                </c:pt>
                <c:pt idx="4">
                  <c:v>2047</c:v>
                </c:pt>
                <c:pt idx="5">
                  <c:v>2221</c:v>
                </c:pt>
                <c:pt idx="6">
                  <c:v>2313</c:v>
                </c:pt>
                <c:pt idx="7">
                  <c:v>2261</c:v>
                </c:pt>
                <c:pt idx="8">
                  <c:v>2497</c:v>
                </c:pt>
                <c:pt idx="9">
                  <c:v>2574</c:v>
                </c:pt>
                <c:pt idx="10">
                  <c:v>2839</c:v>
                </c:pt>
                <c:pt idx="11">
                  <c:v>3102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723776"/>
        <c:axId val="194413696"/>
      </c:barChart>
      <c:catAx>
        <c:axId val="19372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4413696"/>
        <c:crosses val="autoZero"/>
        <c:auto val="1"/>
        <c:lblAlgn val="ctr"/>
        <c:lblOffset val="100"/>
        <c:noMultiLvlLbl val="0"/>
      </c:catAx>
      <c:valAx>
        <c:axId val="194413696"/>
        <c:scaling>
          <c:orientation val="minMax"/>
          <c:max val="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72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67283950617291E-2"/>
          <c:y val="2.9797741172772781E-2"/>
          <c:w val="0.91094135802469134"/>
          <c:h val="0.8839013981920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Arkusz1!$B$2:$J$2</c:f>
              <c:numCache>
                <c:formatCode>General</c:formatCode>
                <c:ptCount val="9"/>
                <c:pt idx="0">
                  <c:v>3542</c:v>
                </c:pt>
                <c:pt idx="1">
                  <c:v>3953</c:v>
                </c:pt>
                <c:pt idx="2">
                  <c:v>2958</c:v>
                </c:pt>
                <c:pt idx="3">
                  <c:v>4018</c:v>
                </c:pt>
                <c:pt idx="4">
                  <c:v>4275</c:v>
                </c:pt>
                <c:pt idx="5">
                  <c:v>4196</c:v>
                </c:pt>
                <c:pt idx="6">
                  <c:v>3680</c:v>
                </c:pt>
                <c:pt idx="7">
                  <c:v>2945</c:v>
                </c:pt>
                <c:pt idx="8">
                  <c:v>2962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4526464"/>
        <c:axId val="244548736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07407407407406E-2"/>
                  <c:y val="3.58236982427649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378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5.11767117753785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9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25925925925923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8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95061728395050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3.086419753086431E-2"/>
                  <c:y val="4.0941369420302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Arkusz1!$B$3:$J$3</c:f>
              <c:numCache>
                <c:formatCode>General</c:formatCode>
                <c:ptCount val="9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526464"/>
        <c:axId val="244548736"/>
      </c:lineChart>
      <c:dateAx>
        <c:axId val="2445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4548736"/>
        <c:crosses val="autoZero"/>
        <c:auto val="0"/>
        <c:lblOffset val="100"/>
        <c:baseTimeUnit val="days"/>
      </c:dateAx>
      <c:valAx>
        <c:axId val="244548736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452646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14569111754889"/>
          <c:y val="0.1403925256107254"/>
          <c:w val="0.84104938271604934"/>
          <c:h val="0.8214489358101276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2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8904030780005732"/>
                  <c:y val="-1.8809405296809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19</a:t>
                    </a:r>
                    <a:r>
                      <a:rPr lang="pl-PL" baseline="0" dirty="0" smtClean="0"/>
                      <a:t> OSÓB – 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471791816556986"/>
                  <c:y val="0.1411802678055131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BA</a:t>
                    </a:r>
                    <a:r>
                      <a:rPr lang="en-US" dirty="0" smtClean="0"/>
                      <a:t>RDZO DOBRY</a:t>
                    </a:r>
                    <a:endParaRPr lang="pl-PL" dirty="0" smtClean="0"/>
                  </a:p>
                  <a:p>
                    <a:r>
                      <a:rPr lang="pl-PL" dirty="0" smtClean="0"/>
                      <a:t>337 OSÓB</a:t>
                    </a:r>
                    <a:r>
                      <a:rPr lang="pl-PL" baseline="0" dirty="0" smtClean="0"/>
                      <a:t>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26,7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763396897440913"/>
                  <c:y val="-0.283053787075392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 </a:t>
                    </a:r>
                    <a:endParaRPr lang="pl-PL" dirty="0" smtClean="0"/>
                  </a:p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48</a:t>
                    </a:r>
                    <a:r>
                      <a:rPr lang="pl-PL" baseline="0" dirty="0" smtClean="0"/>
                      <a:t> OSÓB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020927038470456"/>
                  <c:y val="-0.14026871017086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63 OSOBY –</a:t>
                    </a:r>
                    <a:r>
                      <a:rPr lang="en-US" dirty="0" smtClean="0"/>
                      <a:t> 2</a:t>
                    </a:r>
                    <a:r>
                      <a:rPr lang="pl-PL" dirty="0" smtClean="0"/>
                      <a:t>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3426140265504851E-2"/>
                  <c:y val="2.8600599949055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63 OSOBY –</a:t>
                    </a:r>
                    <a:r>
                      <a:rPr lang="en-US" dirty="0" smtClean="0"/>
                      <a:t> 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622685701031912"/>
                  <c:y val="-7.39245258644895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</a:t>
                    </a:r>
                    <a:endParaRPr lang="pl-PL" dirty="0" smtClean="0"/>
                  </a:p>
                  <a:p>
                    <a:r>
                      <a:rPr lang="pl-PL" dirty="0" smtClean="0"/>
                      <a:t>33 OSOBY – 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9271817284646836E-2"/>
                  <c:y val="-3.47469057160758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r>
                      <a:rPr lang="pl-PL" sz="120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1</a:t>
                    </a:r>
                    <a:r>
                      <a:rPr lang="pl-PL" sz="1200" baseline="0" dirty="0" smtClean="0"/>
                      <a:t> OSOBA – 0,1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</c:v>
                </c:pt>
                <c:pt idx="1">
                  <c:v>337</c:v>
                </c:pt>
                <c:pt idx="2">
                  <c:v>448</c:v>
                </c:pt>
                <c:pt idx="3">
                  <c:v>363</c:v>
                </c:pt>
                <c:pt idx="4">
                  <c:v>63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31085343887108"/>
          <c:y val="4.0517269852899225E-2"/>
          <c:w val="0.83914321450622065"/>
          <c:h val="0.8236307076991445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714334563919128"/>
                  <c:y val="9.29513837801805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</a:t>
                    </a:r>
                    <a:r>
                      <a:rPr lang="pl-PL" sz="1600" dirty="0" smtClean="0"/>
                      <a:t>6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7</a:t>
                    </a:r>
                    <a:r>
                      <a:rPr lang="pl-PL" sz="1600" dirty="0" smtClean="0"/>
                      <a:t>17 OSÓB</a:t>
                    </a:r>
                  </a:p>
                  <a:p>
                    <a:r>
                      <a:rPr lang="pl-PL" sz="1600" dirty="0" smtClean="0"/>
                      <a:t> 56,8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1807419849524906"/>
                  <c:y val="-0.2850557895969517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</a:t>
                    </a:r>
                    <a:r>
                      <a:rPr lang="pl-PL" sz="1600" dirty="0" smtClean="0"/>
                      <a:t>5</a:t>
                    </a:r>
                    <a:r>
                      <a:rPr lang="en-US" sz="1600" dirty="0"/>
                      <a:t>
</a:t>
                    </a:r>
                    <a:r>
                      <a:rPr lang="pl-PL" sz="1600" dirty="0" smtClean="0"/>
                      <a:t>302 OSOBY </a:t>
                    </a:r>
                  </a:p>
                  <a:p>
                    <a:r>
                      <a:rPr lang="pl-PL" sz="1600" dirty="0" smtClean="0"/>
                      <a:t> 23,9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6589481860849703E-2"/>
                  <c:y val="7.25670120737335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4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127 OSÓB – 10,1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7939882818120389E-4"/>
                  <c:y val="3.240837354408077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201</a:t>
                    </a:r>
                    <a:r>
                      <a:rPr lang="pl-PL" dirty="0" smtClean="0"/>
                      <a:t>3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39 OSÓB – 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9.278340657959681E-3"/>
                  <c:y val="-4.2916027348312652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2</a:t>
                    </a:r>
                    <a:r>
                      <a:rPr lang="en-US" sz="1400" dirty="0"/>
                      <a:t>
</a:t>
                    </a:r>
                    <a:r>
                      <a:rPr lang="pl-PL" sz="1400" dirty="0" smtClean="0"/>
                      <a:t>20 OSÓB – 1,6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6635219037593272E-2"/>
                  <c:y val="-0.1254609097487666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1</a:t>
                    </a:r>
                    <a:r>
                      <a:rPr lang="en-US" sz="1400" dirty="0"/>
                      <a:t>
</a:t>
                    </a:r>
                    <a:r>
                      <a:rPr lang="pl-PL" sz="1400" dirty="0" smtClean="0"/>
                      <a:t>11 OSÓB – 0,9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6.6343038387355877E-2"/>
                  <c:y val="-0.2508506937667586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2010 </a:t>
                    </a:r>
                    <a:r>
                      <a:rPr lang="pl-PL" dirty="0"/>
                      <a:t>I WCZEŚNIEJ
</a:t>
                    </a:r>
                    <a:r>
                      <a:rPr lang="pl-PL" dirty="0" smtClean="0"/>
                      <a:t>47 OSÓB – 3,7%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717</c:v>
                </c:pt>
                <c:pt idx="1">
                  <c:v>302</c:v>
                </c:pt>
                <c:pt idx="2">
                  <c:v>127</c:v>
                </c:pt>
                <c:pt idx="3">
                  <c:v>39</c:v>
                </c:pt>
                <c:pt idx="4">
                  <c:v>20</c:v>
                </c:pt>
                <c:pt idx="5">
                  <c:v>11</c:v>
                </c:pt>
                <c:pt idx="6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8083349535236826"/>
          <c:w val="0.81975986408014279"/>
          <c:h val="0.8005725058326853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2351739598942486"/>
                  <c:y val="8.2427955535804662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PRZYSTĘPUJĄCY </a:t>
                    </a:r>
                    <a:r>
                      <a:rPr lang="pl-PL" sz="1200" dirty="0"/>
                      <a:t>PO RAZ PIERWSZY
</a:t>
                    </a:r>
                    <a:r>
                      <a:rPr lang="pl-PL" sz="1200" dirty="0" smtClean="0"/>
                      <a:t>1944 OSOBY – 65,6%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200" dirty="0"/>
                      <a:t>PRZYSTĘPUJĄCY PO RAZ DRUGI
</a:t>
                    </a:r>
                    <a:r>
                      <a:rPr lang="pl-PL" sz="1200" dirty="0" smtClean="0"/>
                      <a:t>638 OSÓB – 21,5%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5885335233754515E-2"/>
                  <c:y val="-3.151850358325483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PRZYSTĘPUJĄCY PO RAZ TRZECI
</a:t>
                    </a:r>
                    <a:r>
                      <a:rPr lang="pl-PL" sz="1200" dirty="0" smtClean="0"/>
                      <a:t>236 OSÓB – 7,9%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3702556084554289E-2"/>
                  <c:y val="-7.161699080217053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PRZYSTĘPUJĄCY PO RAZ CZWARTY
</a:t>
                    </a:r>
                    <a:r>
                      <a:rPr lang="pl-PL" sz="1200" dirty="0" smtClean="0"/>
                      <a:t>86 OSÓB</a:t>
                    </a:r>
                    <a:r>
                      <a:rPr lang="pl-PL" sz="1200" baseline="0" dirty="0" smtClean="0"/>
                      <a:t> – </a:t>
                    </a:r>
                    <a:r>
                      <a:rPr lang="pl-PL" sz="1200" dirty="0" smtClean="0"/>
                      <a:t>2,9%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4.1210416548116149E-2"/>
                  <c:y val="-5.6789736647920738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PRZYSTĘPUJĄCY PO RAZ PIĄTY
</a:t>
                    </a:r>
                    <a:r>
                      <a:rPr lang="pl-PL" sz="1200" dirty="0" smtClean="0"/>
                      <a:t>35 OSÓB – 1,2%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4247211014494322E-2"/>
                  <c:y val="-0.1761676324080844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PRZYSTĘPUJĄCY PO RAZ SZÓSTY I WIĘCEJ
</a:t>
                    </a:r>
                    <a:r>
                      <a:rPr lang="pl-PL" sz="1200" dirty="0" smtClean="0"/>
                      <a:t>21 OSÓB – 0,7%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4776000498589587"/>
                  <c:y val="-0.130883967130769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BRAK DANYCH
</a:t>
                    </a:r>
                    <a:r>
                      <a:rPr lang="pl-PL" sz="1200" dirty="0" smtClean="0"/>
                      <a:t>2 OSOBY - </a:t>
                    </a:r>
                    <a:r>
                      <a:rPr lang="en-US" sz="1200" dirty="0" smtClean="0"/>
                      <a:t>0</a:t>
                    </a:r>
                    <a:r>
                      <a:rPr lang="pl-PL" sz="1200" dirty="0" smtClean="0"/>
                      <a:t>,1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1944</c:v>
                </c:pt>
                <c:pt idx="1">
                  <c:v>638</c:v>
                </c:pt>
                <c:pt idx="2">
                  <c:v>236</c:v>
                </c:pt>
                <c:pt idx="3">
                  <c:v>86</c:v>
                </c:pt>
                <c:pt idx="4">
                  <c:v>35</c:v>
                </c:pt>
                <c:pt idx="5">
                  <c:v>21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931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332- </a:t>
                    </a:r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- 1 944</c:v>
                </c:pt>
                <c:pt idx="1">
                  <c:v>PO RAZ KOLEJNY PRZYSTĄPIŁO - 1 016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931</c:v>
                </c:pt>
                <c:pt idx="1">
                  <c:v>332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1 013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684 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- 1 944</c:v>
                </c:pt>
                <c:pt idx="1">
                  <c:v>PO RAZ KOLEJNY PRZYSTĄPIŁO - 1 016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1013</c:v>
                </c:pt>
                <c:pt idx="1">
                  <c:v>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59185280"/>
        <c:axId val="259326336"/>
      </c:barChart>
      <c:catAx>
        <c:axId val="25918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326336"/>
        <c:crosses val="autoZero"/>
        <c:auto val="1"/>
        <c:lblAlgn val="ctr"/>
        <c:lblOffset val="100"/>
        <c:noMultiLvlLbl val="0"/>
      </c:catAx>
      <c:valAx>
        <c:axId val="259326336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1852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47,9%</c:v>
                </c:pt>
                <c:pt idx="1">
                  <c:v>2 RAZ  39,5%</c:v>
                </c:pt>
                <c:pt idx="2">
                  <c:v>3 RAZ  24,6%</c:v>
                </c:pt>
                <c:pt idx="3">
                  <c:v>4 RAZ 19,8%</c:v>
                </c:pt>
                <c:pt idx="4">
                  <c:v>5 RAZ 11,4%</c:v>
                </c:pt>
                <c:pt idx="5">
                  <c:v>6 RAZ I WIĘCEJ 4,8%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1944</c:v>
                </c:pt>
                <c:pt idx="1">
                  <c:v>638</c:v>
                </c:pt>
                <c:pt idx="2">
                  <c:v>236</c:v>
                </c:pt>
                <c:pt idx="3">
                  <c:v>86</c:v>
                </c:pt>
                <c:pt idx="4">
                  <c:v>35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47,9%</c:v>
                </c:pt>
                <c:pt idx="1">
                  <c:v>2 RAZ  39,5%</c:v>
                </c:pt>
                <c:pt idx="2">
                  <c:v>3 RAZ  24,6%</c:v>
                </c:pt>
                <c:pt idx="3">
                  <c:v>4 RAZ 19,8%</c:v>
                </c:pt>
                <c:pt idx="4">
                  <c:v>5 RAZ 11,4%</c:v>
                </c:pt>
                <c:pt idx="5">
                  <c:v>6 RAZ I WIĘCEJ 4,8%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931</c:v>
                </c:pt>
                <c:pt idx="1">
                  <c:v>252</c:v>
                </c:pt>
                <c:pt idx="2">
                  <c:v>58</c:v>
                </c:pt>
                <c:pt idx="3">
                  <c:v>17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9406848"/>
        <c:axId val="259408640"/>
      </c:barChart>
      <c:catAx>
        <c:axId val="25940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408640"/>
        <c:crosses val="autoZero"/>
        <c:auto val="1"/>
        <c:lblAlgn val="ctr"/>
        <c:lblOffset val="100"/>
        <c:noMultiLvlLbl val="0"/>
      </c:catAx>
      <c:valAx>
        <c:axId val="259408640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406848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Arkusz1!$B$2:$J$2</c:f>
              <c:numCache>
                <c:formatCode>General</c:formatCode>
                <c:ptCount val="9"/>
                <c:pt idx="0">
                  <c:v>7902</c:v>
                </c:pt>
                <c:pt idx="1">
                  <c:v>8588</c:v>
                </c:pt>
                <c:pt idx="2">
                  <c:v>5397</c:v>
                </c:pt>
                <c:pt idx="3">
                  <c:v>5787</c:v>
                </c:pt>
                <c:pt idx="4">
                  <c:v>5912</c:v>
                </c:pt>
                <c:pt idx="5">
                  <c:v>5123</c:v>
                </c:pt>
                <c:pt idx="6">
                  <c:v>4761</c:v>
                </c:pt>
                <c:pt idx="7">
                  <c:v>4645</c:v>
                </c:pt>
                <c:pt idx="8">
                  <c:v>4343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9575168"/>
        <c:axId val="259581056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23456790123455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2345679012342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123456790123455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23456790123455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9736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4E-2"/>
                  <c:y val="3.07060270652271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7397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691358024691357E-2"/>
                  <c:y val="-5.885321854168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Arkusz1!$B$3:$J$3</c:f>
              <c:numCache>
                <c:formatCode>General</c:formatCode>
                <c:ptCount val="9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75168"/>
        <c:axId val="259581056"/>
      </c:lineChart>
      <c:dateAx>
        <c:axId val="2595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581056"/>
        <c:crosses val="autoZero"/>
        <c:auto val="0"/>
        <c:lblOffset val="100"/>
        <c:baseTimeUnit val="days"/>
      </c:dateAx>
      <c:valAx>
        <c:axId val="259581056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957516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84505850838858E-2"/>
          <c:y val="9.4143817191677998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0817912253334729"/>
                  <c:y val="1.3718980734432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14</a:t>
                    </a:r>
                    <a:r>
                      <a:rPr lang="pl-PL" baseline="0" dirty="0" smtClean="0"/>
                      <a:t> OSÓB – 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637716421915291"/>
                  <c:y val="8.352225128138915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BA</a:t>
                    </a:r>
                    <a:r>
                      <a:rPr lang="en-US" dirty="0" smtClean="0"/>
                      <a:t>RDZO DOBRY</a:t>
                    </a:r>
                    <a:endParaRPr lang="pl-PL" dirty="0" smtClean="0"/>
                  </a:p>
                  <a:p>
                    <a:r>
                      <a:rPr lang="pl-PL" dirty="0" smtClean="0"/>
                      <a:t>504 OSOBY</a:t>
                    </a:r>
                    <a:r>
                      <a:rPr lang="pl-PL" baseline="0" dirty="0" smtClean="0"/>
                      <a:t>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28,7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99253239222682"/>
                  <c:y val="-0.288023552938562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 </a:t>
                    </a:r>
                    <a:endParaRPr lang="pl-PL" dirty="0" smtClean="0"/>
                  </a:p>
                  <a:p>
                    <a:r>
                      <a:rPr lang="pl-PL" dirty="0" smtClean="0"/>
                      <a:t>609</a:t>
                    </a:r>
                    <a:r>
                      <a:rPr lang="pl-PL" baseline="0" dirty="0" smtClean="0"/>
                      <a:t> OSÓB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212845013029656"/>
                  <c:y val="4.2291980956955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pl-PL" dirty="0" smtClean="0"/>
                      <a:t>503 OSOBY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28,6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7650341317882663E-2"/>
                  <c:y val="3.04766146942094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93 OSOBY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051563786195386E-2"/>
                  <c:y val="-2.7675817445442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</a:t>
                    </a:r>
                    <a:endParaRPr lang="pl-PL" dirty="0" smtClean="0"/>
                  </a:p>
                  <a:p>
                    <a:r>
                      <a:rPr lang="pl-PL" dirty="0" smtClean="0"/>
                      <a:t>32 OSOBY – 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44368505068604669"/>
                  <c:y val="7.601858051808056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r>
                      <a:rPr lang="pl-PL" sz="120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1</a:t>
                    </a:r>
                    <a:r>
                      <a:rPr lang="pl-PL" sz="1200" baseline="0" dirty="0" smtClean="0"/>
                      <a:t> OSOBA – 0,1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14</c:v>
                </c:pt>
                <c:pt idx="1">
                  <c:v>504</c:v>
                </c:pt>
                <c:pt idx="2">
                  <c:v>609</c:v>
                </c:pt>
                <c:pt idx="3">
                  <c:v>503</c:v>
                </c:pt>
                <c:pt idx="4">
                  <c:v>93</c:v>
                </c:pt>
                <c:pt idx="5">
                  <c:v>32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4.2900638667775652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4.0225607901489997E-2"/>
                  <c:y val="0.1507086675054123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</a:t>
                    </a:r>
                    <a:r>
                      <a:rPr lang="pl-PL" sz="1600" dirty="0" smtClean="0"/>
                      <a:t>6</a:t>
                    </a:r>
                  </a:p>
                  <a:p>
                    <a:r>
                      <a:rPr lang="en-US" sz="1600" dirty="0" smtClean="0"/>
                      <a:t> </a:t>
                    </a:r>
                    <a:r>
                      <a:rPr lang="pl-PL" sz="1600" dirty="0" smtClean="0"/>
                      <a:t>913 OSÓB</a:t>
                    </a:r>
                  </a:p>
                  <a:p>
                    <a:r>
                      <a:rPr lang="pl-PL" sz="1600" dirty="0" smtClean="0"/>
                      <a:t> 52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43024408945454"/>
                  <c:y val="-0.2385408753381756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2015</a:t>
                    </a:r>
                  </a:p>
                  <a:p>
                    <a:r>
                      <a:rPr lang="pl-PL" dirty="0" smtClean="0"/>
                      <a:t>436 OSÓB</a:t>
                    </a:r>
                  </a:p>
                  <a:p>
                    <a:r>
                      <a:rPr lang="pl-PL" dirty="0" smtClean="0"/>
                      <a:t>24,8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4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160 OSÓB –</a:t>
                    </a:r>
                    <a:r>
                      <a:rPr lang="en-US" sz="1400" dirty="0" smtClean="0"/>
                      <a:t> </a:t>
                    </a:r>
                    <a:r>
                      <a:rPr lang="pl-PL" sz="1400" dirty="0" smtClean="0"/>
                      <a:t>9,1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1141940512984897E-3"/>
                  <c:y val="7.8653798226623467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3</a:t>
                    </a:r>
                    <a:endParaRPr lang="pl-PL" sz="1400" baseline="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62 OSOBY – 3,5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5236977312174789E-2"/>
                  <c:y val="2.989739128084867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2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40 OSÓB – 2,3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6203345347784674E-2"/>
                  <c:y val="-6.474374468902854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</a:t>
                    </a:r>
                    <a:r>
                      <a:rPr lang="pl-PL" sz="1400" dirty="0" smtClean="0"/>
                      <a:t>1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22 OSOBY – 1,2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3583923279926994E-2"/>
                  <c:y val="-0.25053541348258601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2010 </a:t>
                    </a:r>
                    <a:r>
                      <a:rPr lang="pl-PL" sz="1400" dirty="0"/>
                      <a:t>I </a:t>
                    </a:r>
                    <a:r>
                      <a:rPr lang="pl-PL" sz="1400" dirty="0" smtClean="0"/>
                      <a:t>WCZEŚNIEJ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123 OSOBY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7%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2011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913</c:v>
                </c:pt>
                <c:pt idx="1">
                  <c:v>436</c:v>
                </c:pt>
                <c:pt idx="2">
                  <c:v>160</c:v>
                </c:pt>
                <c:pt idx="3">
                  <c:v>62</c:v>
                </c:pt>
                <c:pt idx="4">
                  <c:v>40</c:v>
                </c:pt>
                <c:pt idx="5">
                  <c:v>22</c:v>
                </c:pt>
                <c:pt idx="6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9.7547996210297624E-2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661487928622203"/>
                  <c:y val="0.14143567381402067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PIERWSZY </a:t>
                    </a:r>
                  </a:p>
                  <a:p>
                    <a:r>
                      <a:rPr lang="pl-PL" dirty="0" smtClean="0"/>
                      <a:t>2 733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OSOBY </a:t>
                    </a:r>
                  </a:p>
                  <a:p>
                    <a:r>
                      <a:rPr lang="pl-PL" dirty="0" smtClean="0"/>
                      <a:t>62,9%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962 OSOBY -22,2%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2524723991823845E-3"/>
                  <c:y val="-1.306182029157254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TRZECI</a:t>
                    </a:r>
                  </a:p>
                  <a:p>
                    <a:r>
                      <a:rPr lang="pl-PL" dirty="0" smtClean="0"/>
                      <a:t>377 OSÓB – 8,7%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957025551813126E-3"/>
                  <c:y val="-8.864948647681117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CZWARTY</a:t>
                    </a:r>
                  </a:p>
                  <a:p>
                    <a:r>
                      <a:rPr lang="pl-PL" dirty="0" smtClean="0"/>
                      <a:t>162 OSOBY – 3,7%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331525946078257E-2"/>
                  <c:y val="-8.365582836474959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PIĄTY</a:t>
                    </a:r>
                  </a:p>
                  <a:p>
                    <a:r>
                      <a:rPr lang="pl-PL" dirty="0" smtClean="0"/>
                      <a:t>58 OSÓB – 1,3%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787431929424283E-2"/>
                  <c:y val="-0.24630114400869038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SZÓSTY I </a:t>
                    </a:r>
                    <a:r>
                      <a:rPr lang="pl-PL" dirty="0" smtClean="0"/>
                      <a:t>WIĘCEJ</a:t>
                    </a:r>
                  </a:p>
                  <a:p>
                    <a:r>
                      <a:rPr lang="pl-PL" dirty="0" smtClean="0"/>
                      <a:t>47 OSÓB – 1,1%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900604539874974"/>
                  <c:y val="-0.129140936500882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pl-PL" dirty="0" smtClean="0"/>
                      <a:t>4 OSOBY</a:t>
                    </a:r>
                    <a:r>
                      <a:rPr lang="pl-PL" baseline="0" dirty="0" smtClean="0"/>
                      <a:t>  - </a:t>
                    </a:r>
                    <a:r>
                      <a:rPr lang="pl-PL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2733</c:v>
                </c:pt>
                <c:pt idx="1">
                  <c:v>962</c:v>
                </c:pt>
                <c:pt idx="2">
                  <c:v>377</c:v>
                </c:pt>
                <c:pt idx="3">
                  <c:v>162</c:v>
                </c:pt>
                <c:pt idx="4">
                  <c:v>58</c:v>
                </c:pt>
                <c:pt idx="5">
                  <c:v>47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radców prawnych czynnie  wykonujących zawód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1116650121312687E-3"/>
                  <c:y val="0.1417239867702258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501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78664019410029E-2"/>
                  <c:y val="0.15079865460923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563310169837761E-3"/>
                  <c:y val="0.156045990338245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893320097050146E-3"/>
                  <c:y val="0.159261589692050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116650121312687E-3"/>
                  <c:y val="0.159557555436701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309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893320097049626E-3"/>
                  <c:y val="0.170614667135437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563310169837761E-3"/>
                  <c:y val="0.19033209463067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429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669990072787614E-3"/>
                  <c:y val="0.1982427007579882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231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1116650121312687E-3"/>
                  <c:y val="0.2267289297141392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119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669990072786565E-3"/>
                  <c:y val="0.244956838504448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1116650121312687E-3"/>
                  <c:y val="0.2704050475535850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547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446660048525073E-3"/>
                  <c:y val="0.2876860766127868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299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Arkusz1!$B$2:$M$2</c:f>
              <c:numCache>
                <c:formatCode>General</c:formatCode>
                <c:ptCount val="12"/>
                <c:pt idx="0">
                  <c:v>17501</c:v>
                </c:pt>
                <c:pt idx="1">
                  <c:v>18421</c:v>
                </c:pt>
                <c:pt idx="2">
                  <c:v>18953</c:v>
                </c:pt>
                <c:pt idx="3">
                  <c:v>19279</c:v>
                </c:pt>
                <c:pt idx="4">
                  <c:v>19309</c:v>
                </c:pt>
                <c:pt idx="5">
                  <c:v>20430</c:v>
                </c:pt>
                <c:pt idx="6">
                  <c:v>22429</c:v>
                </c:pt>
                <c:pt idx="7">
                  <c:v>23231</c:v>
                </c:pt>
                <c:pt idx="8">
                  <c:v>26119</c:v>
                </c:pt>
                <c:pt idx="9">
                  <c:v>27967</c:v>
                </c:pt>
                <c:pt idx="10">
                  <c:v>30547</c:v>
                </c:pt>
                <c:pt idx="11">
                  <c:v>32299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Liczba radców prawnych ogółem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669990072787614E-3"/>
                  <c:y val="-7.223249383685567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22 545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043358244310137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24 485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69990072787614E-3"/>
                  <c:y val="-9.095943668344788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25 400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23330024262537E-3"/>
                  <c:y val="-0.1123616570795532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26 050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69990072787614E-3"/>
                  <c:y val="-0.109686379530040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26 272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23330024263059E-3"/>
                  <c:y val="-0.115036934629066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27 531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893320097050146E-3"/>
                  <c:y val="-0.1016605468815005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30 147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893320097050146E-3"/>
                  <c:y val="-0.1123616570795532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31 128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223330024262537E-3"/>
                  <c:y val="-0.1150369346290664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34 132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446660048524032E-3"/>
                  <c:y val="-0.1203874897280928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36 480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3330024262537E-3"/>
                  <c:y val="-0.1284133223766323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39 369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223330024262537E-3"/>
                  <c:y val="-0.1177122121785796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41 461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Arkusz1!$B$3:$M$3</c:f>
              <c:numCache>
                <c:formatCode>General</c:formatCode>
                <c:ptCount val="12"/>
                <c:pt idx="0">
                  <c:v>5044</c:v>
                </c:pt>
                <c:pt idx="1">
                  <c:v>6064</c:v>
                </c:pt>
                <c:pt idx="2">
                  <c:v>6447</c:v>
                </c:pt>
                <c:pt idx="3">
                  <c:v>6771</c:v>
                </c:pt>
                <c:pt idx="4">
                  <c:v>6963</c:v>
                </c:pt>
                <c:pt idx="5">
                  <c:v>7101</c:v>
                </c:pt>
                <c:pt idx="6">
                  <c:v>7718</c:v>
                </c:pt>
                <c:pt idx="7">
                  <c:v>7897</c:v>
                </c:pt>
                <c:pt idx="8">
                  <c:v>8013</c:v>
                </c:pt>
                <c:pt idx="9">
                  <c:v>8513</c:v>
                </c:pt>
                <c:pt idx="10">
                  <c:v>8722</c:v>
                </c:pt>
                <c:pt idx="11">
                  <c:v>9162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683456"/>
        <c:axId val="195685376"/>
      </c:barChart>
      <c:catAx>
        <c:axId val="19568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5685376"/>
        <c:crosses val="autoZero"/>
        <c:auto val="1"/>
        <c:lblAlgn val="ctr"/>
        <c:lblOffset val="100"/>
        <c:noMultiLvlLbl val="0"/>
      </c:catAx>
      <c:valAx>
        <c:axId val="195685376"/>
        <c:scaling>
          <c:orientation val="minMax"/>
          <c:max val="4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568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1 251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505 - </a:t>
                    </a:r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- 2 733</c:v>
                </c:pt>
                <c:pt idx="1">
                  <c:v>PO RAZ KOLEJNY PRZYSTĄPIŁY - 1 606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1251</c:v>
                </c:pt>
                <c:pt idx="1">
                  <c:v>505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1 482</a:t>
                    </a:r>
                  </a:p>
                  <a:p>
                    <a:r>
                      <a:rPr lang="en-US" dirty="0" smtClean="0"/>
                      <a:t>NIE ZDAŁ</a:t>
                    </a:r>
                    <a:r>
                      <a:rPr lang="pl-PL" dirty="0" smtClean="0"/>
                      <a:t>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1</a:t>
                    </a:r>
                    <a:r>
                      <a:rPr lang="pl-PL" baseline="0" dirty="0" smtClean="0"/>
                      <a:t> 101</a:t>
                    </a:r>
                    <a:endParaRPr lang="pl-PL" dirty="0" smtClean="0"/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- 2 733</c:v>
                </c:pt>
                <c:pt idx="1">
                  <c:v>PO RAZ KOLEJNY PRZYSTĄPIŁY - 1 606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1482</c:v>
                </c:pt>
                <c:pt idx="1">
                  <c:v>1101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67357568"/>
        <c:axId val="267531392"/>
      </c:barChart>
      <c:catAx>
        <c:axId val="26735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67531392"/>
        <c:crosses val="autoZero"/>
        <c:auto val="1"/>
        <c:lblAlgn val="ctr"/>
        <c:lblOffset val="100"/>
        <c:noMultiLvlLbl val="0"/>
      </c:catAx>
      <c:valAx>
        <c:axId val="267531392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6735756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45,8%</c:v>
                </c:pt>
                <c:pt idx="1">
                  <c:v>2 RAZ  38,5%</c:v>
                </c:pt>
                <c:pt idx="2">
                  <c:v>3 RAZ  22,3%</c:v>
                </c:pt>
                <c:pt idx="3">
                  <c:v>4 RAZ 20,4%</c:v>
                </c:pt>
                <c:pt idx="4">
                  <c:v>5 RAZ  15,5%</c:v>
                </c:pt>
                <c:pt idx="5">
                  <c:v>6 RAZ I WIĘCEJ 19,1%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2733</c:v>
                </c:pt>
                <c:pt idx="1">
                  <c:v>962</c:v>
                </c:pt>
                <c:pt idx="2">
                  <c:v>377</c:v>
                </c:pt>
                <c:pt idx="3">
                  <c:v>162</c:v>
                </c:pt>
                <c:pt idx="4">
                  <c:v>58</c:v>
                </c:pt>
                <c:pt idx="5">
                  <c:v>47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45,8%</c:v>
                </c:pt>
                <c:pt idx="1">
                  <c:v>2 RAZ  38,5%</c:v>
                </c:pt>
                <c:pt idx="2">
                  <c:v>3 RAZ  22,3%</c:v>
                </c:pt>
                <c:pt idx="3">
                  <c:v>4 RAZ 20,4%</c:v>
                </c:pt>
                <c:pt idx="4">
                  <c:v>5 RAZ  15,5%</c:v>
                </c:pt>
                <c:pt idx="5">
                  <c:v>6 RAZ I WIĘCEJ 19,1%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1251</c:v>
                </c:pt>
                <c:pt idx="1">
                  <c:v>370</c:v>
                </c:pt>
                <c:pt idx="2">
                  <c:v>84</c:v>
                </c:pt>
                <c:pt idx="3">
                  <c:v>33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566464"/>
        <c:axId val="267568256"/>
      </c:barChart>
      <c:catAx>
        <c:axId val="26756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67568256"/>
        <c:crosses val="autoZero"/>
        <c:auto val="1"/>
        <c:lblAlgn val="ctr"/>
        <c:lblOffset val="100"/>
        <c:noMultiLvlLbl val="0"/>
      </c:catAx>
      <c:valAx>
        <c:axId val="267568256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6756646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Arkusz1!$B$2:$J$2</c:f>
              <c:numCache>
                <c:formatCode>General</c:formatCode>
                <c:ptCount val="9"/>
                <c:pt idx="0">
                  <c:v>1190</c:v>
                </c:pt>
                <c:pt idx="1">
                  <c:v>1408</c:v>
                </c:pt>
                <c:pt idx="2">
                  <c:v>1069</c:v>
                </c:pt>
                <c:pt idx="3">
                  <c:v>1113</c:v>
                </c:pt>
                <c:pt idx="4">
                  <c:v>833</c:v>
                </c:pt>
                <c:pt idx="5">
                  <c:v>759</c:v>
                </c:pt>
                <c:pt idx="6">
                  <c:v>794</c:v>
                </c:pt>
                <c:pt idx="7">
                  <c:v>740</c:v>
                </c:pt>
                <c:pt idx="8">
                  <c:v>735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1744384"/>
        <c:axId val="272303232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4.6059040597840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382E-3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6866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3.3264862653996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5.8853218541685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14814814814814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3209876543198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4319043452788E-2"/>
                  <c:y val="5.3735547364147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Arkusz1!$B$3:$J$3</c:f>
              <c:numCache>
                <c:formatCode>General</c:formatCode>
                <c:ptCount val="9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744384"/>
        <c:axId val="272303232"/>
      </c:lineChart>
      <c:dateAx>
        <c:axId val="2717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2303232"/>
        <c:crosses val="autoZero"/>
        <c:auto val="0"/>
        <c:lblOffset val="100"/>
        <c:baseTimeUnit val="days"/>
      </c:dateAx>
      <c:valAx>
        <c:axId val="272303232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174438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84505850838858E-2"/>
          <c:y val="7.7460237150827088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81527334991791"/>
                  <c:y val="9.53362539297435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BARDZO </a:t>
                    </a:r>
                    <a:r>
                      <a:rPr lang="en-US" dirty="0" smtClean="0"/>
                      <a:t>DOBRY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 </a:t>
                    </a:r>
                    <a:endParaRPr lang="pl-PL" dirty="0" smtClean="0"/>
                  </a:p>
                  <a:p>
                    <a:r>
                      <a:rPr lang="pl-PL" dirty="0" smtClean="0"/>
                      <a:t>70 OSÓB – 21,3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14670984114279"/>
                  <c:y val="-0.252660552731378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</a:t>
                    </a:r>
                    <a:endParaRPr lang="pl-PL" dirty="0" smtClean="0"/>
                  </a:p>
                  <a:p>
                    <a:r>
                      <a:rPr lang="pl-PL" dirty="0" smtClean="0"/>
                      <a:t>125 OSÓB - </a:t>
                    </a:r>
                    <a:r>
                      <a:rPr lang="en-US" dirty="0" smtClean="0"/>
                      <a:t> 3</a:t>
                    </a:r>
                    <a:r>
                      <a:rPr lang="pl-PL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96675959487546"/>
                  <c:y val="-0.150674136807621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pl-PL" dirty="0" smtClean="0"/>
                      <a:t>94 OSOBY – 28,6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6128918561234845E-2"/>
                  <c:y val="4.05135165161828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8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OSÓB</a:t>
                    </a:r>
                    <a:r>
                      <a:rPr lang="pl-PL" baseline="0" dirty="0" smtClean="0"/>
                      <a:t> – 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031723689416646E-2"/>
                  <c:y val="-3.51655746959046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</a:t>
                    </a:r>
                    <a:endParaRPr lang="pl-PL" dirty="0" smtClean="0"/>
                  </a:p>
                  <a:p>
                    <a:r>
                      <a:rPr lang="pl-PL" dirty="0" smtClean="0"/>
                      <a:t>9</a:t>
                    </a:r>
                    <a:r>
                      <a:rPr lang="pl-PL" baseline="0" dirty="0" smtClean="0"/>
                      <a:t> OSÓB – </a:t>
                    </a:r>
                    <a:r>
                      <a:rPr lang="pl-PL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</c:v>
                </c:pt>
                <c:pt idx="1">
                  <c:v>70</c:v>
                </c:pt>
                <c:pt idx="2">
                  <c:v>125</c:v>
                </c:pt>
                <c:pt idx="3">
                  <c:v>94</c:v>
                </c:pt>
                <c:pt idx="4">
                  <c:v>28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5.3684267321845842E-2"/>
                  <c:y val="0.107251596669439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6</a:t>
                    </a:r>
                  </a:p>
                  <a:p>
                    <a:r>
                      <a:rPr lang="pl-PL" dirty="0" smtClean="0"/>
                      <a:t>157 OSÓB</a:t>
                    </a:r>
                  </a:p>
                  <a:p>
                    <a:r>
                      <a:rPr lang="pl-PL" dirty="0" smtClean="0"/>
                      <a:t> 47,9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609368540107566"/>
                  <c:y val="-0.204192214378582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5</a:t>
                    </a:r>
                  </a:p>
                  <a:p>
                    <a:r>
                      <a:rPr lang="pl-PL" dirty="0" smtClean="0"/>
                      <a:t>84 OSOBY</a:t>
                    </a:r>
                  </a:p>
                  <a:p>
                    <a:r>
                      <a:rPr lang="pl-PL" dirty="0" smtClean="0"/>
                      <a:t> 25,6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4</a:t>
                    </a:r>
                  </a:p>
                  <a:p>
                    <a:r>
                      <a:rPr lang="pl-PL" dirty="0" smtClean="0"/>
                      <a:t>33 OSOBY</a:t>
                    </a:r>
                  </a:p>
                  <a:p>
                    <a:r>
                      <a:rPr lang="pl-PL" dirty="0" smtClean="0"/>
                      <a:t> 10,1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1704378019928567E-2"/>
                  <c:y val="4.38952728976059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3</a:t>
                    </a:r>
                  </a:p>
                  <a:p>
                    <a:r>
                      <a:rPr lang="pl-PL" dirty="0" smtClean="0"/>
                      <a:t>21 OSÓB – 6,4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0795303254101094E-2"/>
                  <c:y val="2.564842645111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2</a:t>
                    </a:r>
                  </a:p>
                  <a:p>
                    <a:r>
                      <a:rPr lang="pl-PL" dirty="0" smtClean="0"/>
                      <a:t>8 OSÓB – 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3010963262734012E-2"/>
                  <c:y val="-5.473171899818939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</a:t>
                    </a:r>
                    <a:r>
                      <a:rPr lang="en-US" dirty="0" smtClean="0"/>
                      <a:t>01</a:t>
                    </a:r>
                    <a:r>
                      <a:rPr lang="pl-PL" dirty="0" smtClean="0"/>
                      <a:t>1 </a:t>
                    </a:r>
                  </a:p>
                  <a:p>
                    <a:r>
                      <a:rPr lang="pl-PL" dirty="0" smtClean="0"/>
                      <a:t>2 OSOBY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4230194823525931E-3"/>
                  <c:y val="-0.2122898506772520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2010 </a:t>
                    </a:r>
                    <a:r>
                      <a:rPr lang="pl-PL" sz="1400" dirty="0"/>
                      <a:t>I </a:t>
                    </a:r>
                    <a:r>
                      <a:rPr lang="pl-PL" sz="1400" dirty="0" smtClean="0"/>
                      <a:t>WCZEŚNIEJ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23 OSOBY – 7%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157</c:v>
                </c:pt>
                <c:pt idx="1">
                  <c:v>84</c:v>
                </c:pt>
                <c:pt idx="2">
                  <c:v>33</c:v>
                </c:pt>
                <c:pt idx="3">
                  <c:v>21</c:v>
                </c:pt>
                <c:pt idx="4">
                  <c:v>8</c:v>
                </c:pt>
                <c:pt idx="5">
                  <c:v>2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5388818680640423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5793694557876586"/>
                  <c:y val="0.1270015137206977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PIERWSZY 495</a:t>
                    </a:r>
                    <a:r>
                      <a:rPr lang="pl-PL" baseline="0" dirty="0" smtClean="0"/>
                      <a:t> OSÓB –</a:t>
                    </a:r>
                    <a:r>
                      <a:rPr lang="pl-PL" dirty="0" smtClean="0"/>
                      <a:t> 67,3%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461745442918267"/>
                  <c:y val="-0.2643930766951820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155 OSÓB – 21,1%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050736006749056E-3"/>
                  <c:y val="1.35040936809490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52 OSOBY – 7,1%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141282404936037E-2"/>
                  <c:y val="2.947338413015837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24 OSOBY – 3,3%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786215262441478E-2"/>
                  <c:y val="-5.777367329555975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5 OSÓB – 0,7%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9414961119947824E-2"/>
                  <c:y val="-0.175629791134318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SZÓSTY I </a:t>
                    </a:r>
                    <a:r>
                      <a:rPr lang="pl-PL" dirty="0" smtClean="0"/>
                      <a:t>WIĘCEJ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4 OSOBY – 0,5%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277288521690904"/>
                  <c:y val="-6.977928378328333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RAK 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</a:t>
                    </a:r>
                    <a:r>
                      <a:rPr lang="en-US" dirty="0" smtClean="0"/>
                      <a:t>0</a:t>
                    </a:r>
                    <a:r>
                      <a:rPr lang="pl-PL" dirty="0" smtClean="0"/>
                      <a:t>,27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495</c:v>
                </c:pt>
                <c:pt idx="1">
                  <c:v>155</c:v>
                </c:pt>
                <c:pt idx="2">
                  <c:v>52</c:v>
                </c:pt>
                <c:pt idx="3">
                  <c:v>24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238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90 - </a:t>
                    </a:r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- 495</c:v>
                </c:pt>
                <c:pt idx="1">
                  <c:v>PO RAZ KOLEJNY PRZYSTĄPIŁO - 240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238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sz="1800" dirty="0" smtClean="0"/>
                      <a:t>257</a:t>
                    </a:r>
                  </a:p>
                  <a:p>
                    <a:r>
                      <a:rPr lang="en-US" sz="1800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800" dirty="0" smtClean="0"/>
                      <a:t>150</a:t>
                    </a:r>
                  </a:p>
                  <a:p>
                    <a:r>
                      <a:rPr lang="en-US" sz="1800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- 495</c:v>
                </c:pt>
                <c:pt idx="1">
                  <c:v>PO RAZ KOLEJNY PRZYSTĄPIŁO - 240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257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90794880"/>
        <c:axId val="290800768"/>
      </c:barChart>
      <c:catAx>
        <c:axId val="2907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0800768"/>
        <c:crosses val="autoZero"/>
        <c:auto val="1"/>
        <c:lblAlgn val="ctr"/>
        <c:lblOffset val="100"/>
        <c:noMultiLvlLbl val="0"/>
      </c:catAx>
      <c:valAx>
        <c:axId val="290800768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07948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48,1%</c:v>
                </c:pt>
                <c:pt idx="1">
                  <c:v>2 RAZ  40,6%</c:v>
                </c:pt>
                <c:pt idx="2">
                  <c:v>3 RAZ  28,8%</c:v>
                </c:pt>
                <c:pt idx="3">
                  <c:v>4 RAZ  41,7%</c:v>
                </c:pt>
                <c:pt idx="4">
                  <c:v>5 RAZ 20%</c:v>
                </c:pt>
                <c:pt idx="5">
                  <c:v>6 RAZ I WIĘCEJ 25%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495</c:v>
                </c:pt>
                <c:pt idx="1">
                  <c:v>155</c:v>
                </c:pt>
                <c:pt idx="2">
                  <c:v>52</c:v>
                </c:pt>
                <c:pt idx="3">
                  <c:v>24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48,1%</c:v>
                </c:pt>
                <c:pt idx="1">
                  <c:v>2 RAZ  40,6%</c:v>
                </c:pt>
                <c:pt idx="2">
                  <c:v>3 RAZ  28,8%</c:v>
                </c:pt>
                <c:pt idx="3">
                  <c:v>4 RAZ  41,7%</c:v>
                </c:pt>
                <c:pt idx="4">
                  <c:v>5 RAZ 20%</c:v>
                </c:pt>
                <c:pt idx="5">
                  <c:v>6 RAZ I WIĘCEJ 25%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238</c:v>
                </c:pt>
                <c:pt idx="1">
                  <c:v>63</c:v>
                </c:pt>
                <c:pt idx="2">
                  <c:v>15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0839936"/>
        <c:axId val="291345536"/>
      </c:barChart>
      <c:catAx>
        <c:axId val="29083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1345536"/>
        <c:crosses val="autoZero"/>
        <c:auto val="1"/>
        <c:lblAlgn val="ctr"/>
        <c:lblOffset val="100"/>
        <c:noMultiLvlLbl val="0"/>
      </c:catAx>
      <c:valAx>
        <c:axId val="291345536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0839936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Arkusz1!$B$2:$J$2</c:f>
              <c:numCache>
                <c:formatCode>General</c:formatCode>
                <c:ptCount val="9"/>
                <c:pt idx="0">
                  <c:v>57</c:v>
                </c:pt>
                <c:pt idx="1">
                  <c:v>234</c:v>
                </c:pt>
                <c:pt idx="2">
                  <c:v>341</c:v>
                </c:pt>
                <c:pt idx="3">
                  <c:v>626</c:v>
                </c:pt>
                <c:pt idx="4">
                  <c:v>636</c:v>
                </c:pt>
                <c:pt idx="5">
                  <c:v>653</c:v>
                </c:pt>
                <c:pt idx="6">
                  <c:v>538</c:v>
                </c:pt>
                <c:pt idx="7">
                  <c:v>601</c:v>
                </c:pt>
                <c:pt idx="8">
                  <c:v>358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744384"/>
        <c:axId val="291778944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3.0706027065227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6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07407407407406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7.4206232074298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5.6294382952916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48148148148147E-2"/>
                  <c:y val="-5.6294382952916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419753086431E-2"/>
                  <c:y val="5.3735547364147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Arkusz1!$B$3:$J$3</c:f>
              <c:numCache>
                <c:formatCode>General</c:formatCode>
                <c:ptCount val="9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744384"/>
        <c:axId val="291778944"/>
      </c:lineChart>
      <c:dateAx>
        <c:axId val="2917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1778944"/>
        <c:crosses val="autoZero"/>
        <c:auto val="0"/>
        <c:lblOffset val="100"/>
        <c:baseTimeUnit val="days"/>
      </c:dateAx>
      <c:valAx>
        <c:axId val="291778944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9174438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14569111754889"/>
          <c:y val="7.9843605965703515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9517766266605427E-2"/>
                  <c:y val="-9.129391028624446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CELUJĄCY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en-US" dirty="0" smtClean="0"/>
                      <a:t> 1</a:t>
                    </a:r>
                    <a:r>
                      <a:rPr lang="pl-PL" dirty="0" smtClean="0"/>
                      <a:t> OSOBA – 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437143844681036"/>
                  <c:y val="0.1331306656617733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ARDZO DOBRY 22</a:t>
                    </a:r>
                    <a:r>
                      <a:rPr lang="pl-PL" dirty="0" smtClean="0"/>
                      <a:t> OSOBY – 1</a:t>
                    </a:r>
                    <a:r>
                      <a:rPr lang="en-US" dirty="0" smtClean="0"/>
                      <a:t>9</a:t>
                    </a:r>
                    <a:r>
                      <a:rPr lang="pl-PL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732444072529481"/>
                  <c:y val="-1.4692061242444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DOBRY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40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35</a:t>
                    </a:r>
                    <a:r>
                      <a:rPr lang="pl-PL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920332631444905"/>
                  <c:y val="-0.241303331161402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 38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8111995925105558E-3"/>
                  <c:y val="7.96760194813188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DOSTATECZNY </a:t>
                    </a:r>
                    <a:r>
                      <a:rPr lang="en-US" sz="1600" dirty="0" smtClean="0"/>
                      <a:t>PLUS</a:t>
                    </a:r>
                    <a:endParaRPr lang="pl-PL" sz="1600" dirty="0" smtClean="0"/>
                  </a:p>
                  <a:p>
                    <a:r>
                      <a:rPr lang="en-US" dirty="0" smtClean="0"/>
                      <a:t>9</a:t>
                    </a:r>
                    <a:r>
                      <a:rPr lang="pl-PL" baseline="0" dirty="0" smtClean="0"/>
                      <a:t> OSÓB</a:t>
                    </a:r>
                    <a:r>
                      <a:rPr lang="pl-PL" sz="16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 </a:t>
                    </a:r>
                    <a:r>
                      <a:rPr lang="pl-PL" sz="1600" b="0" i="0" u="none" strike="noStrike" baseline="0" dirty="0" smtClean="0">
                        <a:effectLst/>
                      </a:rPr>
                      <a:t>–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3780510544243982E-3"/>
                  <c:y val="3.7553447514840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1332663280017101E-3"/>
                  <c:y val="-2.464028020910589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BRAK DANYCH</a:t>
                    </a:r>
                    <a:endParaRPr lang="pl-PL" sz="1200" dirty="0" smtClean="0"/>
                  </a:p>
                  <a:p>
                    <a:r>
                      <a:rPr lang="en-US" sz="1200" dirty="0" smtClean="0"/>
                      <a:t>1</a:t>
                    </a:r>
                    <a:r>
                      <a:rPr lang="pl-PL" sz="1200" dirty="0" smtClean="0"/>
                      <a:t> OSOBA – 0,9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BARAK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</c:v>
                </c:pt>
                <c:pt idx="1">
                  <c:v>22</c:v>
                </c:pt>
                <c:pt idx="2">
                  <c:v>40</c:v>
                </c:pt>
                <c:pt idx="3">
                  <c:v>38</c:v>
                </c:pt>
                <c:pt idx="4">
                  <c:v>9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notariuszy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223330024262537E-3"/>
                  <c:y val="-0.21730120949929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694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23330024262537E-3"/>
                  <c:y val="-0.225727912476715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3330024262537E-3"/>
                  <c:y val="-0.232271177928918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845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669990072787614E-3"/>
                  <c:y val="-0.253677822012310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446660048525073E-3"/>
                  <c:y val="-0.252397901824054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23330024262016E-3"/>
                  <c:y val="-0.2689513396504992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188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23330024262537E-3"/>
                  <c:y val="-0.2792589523318204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2238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669990072787614E-3"/>
                  <c:y val="-0.2821383514518435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2348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446660048525073E-3"/>
                  <c:y val="-0.3047406550132700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2549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22333002426358E-3"/>
                  <c:y val="-0.3620358314457178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2992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446660048525073E-3"/>
                  <c:y val="-0.3892014844209319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3293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422797914800204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Arkusz1!$B$2:$M$2</c:f>
              <c:numCache>
                <c:formatCode>General</c:formatCode>
                <c:ptCount val="12"/>
                <c:pt idx="0">
                  <c:v>1694</c:v>
                </c:pt>
                <c:pt idx="1">
                  <c:v>1779</c:v>
                </c:pt>
                <c:pt idx="2">
                  <c:v>1845</c:v>
                </c:pt>
                <c:pt idx="3">
                  <c:v>1926</c:v>
                </c:pt>
                <c:pt idx="4">
                  <c:v>2075</c:v>
                </c:pt>
                <c:pt idx="5">
                  <c:v>2188</c:v>
                </c:pt>
                <c:pt idx="6">
                  <c:v>2238</c:v>
                </c:pt>
                <c:pt idx="7">
                  <c:v>2348</c:v>
                </c:pt>
                <c:pt idx="8">
                  <c:v>2549</c:v>
                </c:pt>
                <c:pt idx="9">
                  <c:v>2992</c:v>
                </c:pt>
                <c:pt idx="10">
                  <c:v>3293</c:v>
                </c:pt>
                <c:pt idx="11">
                  <c:v>3416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705280"/>
        <c:axId val="197784320"/>
      </c:barChart>
      <c:catAx>
        <c:axId val="19670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7784320"/>
        <c:crosses val="autoZero"/>
        <c:auto val="1"/>
        <c:lblAlgn val="ctr"/>
        <c:lblOffset val="100"/>
        <c:noMultiLvlLbl val="0"/>
      </c:catAx>
      <c:valAx>
        <c:axId val="19778432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670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9.9953716435878706E-2"/>
                  <c:y val="9.5334752595057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6</a:t>
                    </a:r>
                  </a:p>
                  <a:p>
                    <a:r>
                      <a:rPr lang="pl-PL" dirty="0" smtClean="0"/>
                      <a:t>68 OSÓB</a:t>
                    </a:r>
                  </a:p>
                  <a:p>
                    <a:r>
                      <a:rPr lang="pl-PL" dirty="0" smtClean="0"/>
                      <a:t> 60,2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395235228872556"/>
                  <c:y val="-0.203656988562832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5</a:t>
                    </a:r>
                  </a:p>
                  <a:p>
                    <a:r>
                      <a:rPr lang="pl-PL" dirty="0" smtClean="0"/>
                      <a:t>25 OSÓB</a:t>
                    </a:r>
                  </a:p>
                  <a:p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22,1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561181726620539E-2"/>
                  <c:y val="-0.2638685791668793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2014</a:t>
                    </a:r>
                  </a:p>
                  <a:p>
                    <a:r>
                      <a:rPr lang="pl-PL" dirty="0" smtClean="0"/>
                      <a:t>7 OSÓB</a:t>
                    </a:r>
                  </a:p>
                  <a:p>
                    <a:r>
                      <a:rPr lang="pl-PL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994542956064993E-2"/>
                  <c:y val="3.6440207844774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3</a:t>
                    </a:r>
                  </a:p>
                  <a:p>
                    <a:r>
                      <a:rPr lang="pl-PL" dirty="0" smtClean="0"/>
                      <a:t>4 OSOBY – 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2</a:t>
                    </a:r>
                  </a:p>
                  <a:p>
                    <a:r>
                      <a:rPr lang="pl-PL" dirty="0" smtClean="0"/>
                      <a:t>3 OSOBY – 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293030282609768E-2"/>
                  <c:y val="-2.45914868317934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pl-PL" dirty="0" smtClean="0"/>
                      <a:t>1</a:t>
                    </a:r>
                  </a:p>
                  <a:p>
                    <a:r>
                      <a:rPr lang="pl-PL" dirty="0" smtClean="0"/>
                      <a:t>2 OSOBY – 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5320729390723436E-2"/>
                  <c:y val="-0.2229341259379588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2010 </a:t>
                    </a:r>
                    <a:r>
                      <a:rPr lang="pl-PL" sz="1400" dirty="0"/>
                      <a:t>I </a:t>
                    </a:r>
                    <a:r>
                      <a:rPr lang="pl-PL" sz="1400" dirty="0" smtClean="0"/>
                      <a:t>WCZEŚNIEJ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 4 OSOBY – 3,5%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20010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38</c:v>
                </c:pt>
                <c:pt idx="1">
                  <c:v>25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2971882979578"/>
          <c:y val="3.9213177702477509E-2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8.5714166357306276E-2"/>
                  <c:y val="6.3881790912120878E-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UNIWERSYTET WROCŁAWSKI</a:t>
                    </a:r>
                    <a:endParaRPr lang="pl-PL" sz="1100" dirty="0" smtClean="0"/>
                  </a:p>
                  <a:p>
                    <a:r>
                      <a:rPr lang="en-US" sz="1100" dirty="0" smtClean="0"/>
                      <a:t> 829</a:t>
                    </a:r>
                    <a:r>
                      <a:rPr lang="pl-PL" sz="1100" dirty="0" smtClean="0"/>
                      <a:t> OSÓB – 9,9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604750330360768E-2"/>
                  <c:y val="-5.81770428285746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UNIWERSYTET WARSZAWSKI</a:t>
                    </a:r>
                    <a:endParaRPr lang="pl-PL" sz="1100" dirty="0" smtClean="0"/>
                  </a:p>
                  <a:p>
                    <a:r>
                      <a:rPr lang="en-US" sz="1100" dirty="0" smtClean="0"/>
                      <a:t>791</a:t>
                    </a:r>
                    <a:r>
                      <a:rPr lang="pl-PL" sz="1100" dirty="0" smtClean="0"/>
                      <a:t> OSÓB</a:t>
                    </a:r>
                    <a:r>
                      <a:rPr lang="pl-PL" sz="1100" baseline="0" dirty="0" smtClean="0"/>
                      <a:t> – </a:t>
                    </a:r>
                    <a:r>
                      <a:rPr lang="en-US" sz="1100" dirty="0" smtClean="0"/>
                      <a:t>9</a:t>
                    </a:r>
                    <a:r>
                      <a:rPr lang="pl-PL" sz="1100" dirty="0" smtClean="0"/>
                      <a:t>,4</a:t>
                    </a:r>
                    <a:r>
                      <a:rPr lang="en-US" sz="1100" dirty="0" smtClean="0"/>
                      <a:t>%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060438632383214E-2"/>
                  <c:y val="-1.5889380346628151E-2"/>
                </c:manualLayout>
              </c:layout>
              <c:tx>
                <c:rich>
                  <a:bodyPr/>
                  <a:lstStyle/>
                  <a:p>
                    <a:r>
                      <a:rPr lang="pl-PL" sz="1100" dirty="0" smtClean="0"/>
                      <a:t>UNIWERSYTET JAGIELLOŃSKI </a:t>
                    </a:r>
                  </a:p>
                  <a:p>
                    <a:r>
                      <a:rPr lang="pl-PL" sz="1100" dirty="0" smtClean="0"/>
                      <a:t>552</a:t>
                    </a:r>
                    <a:r>
                      <a:rPr lang="pl-PL" sz="1100" baseline="0" dirty="0" smtClean="0"/>
                      <a:t> OSOBY – 6,6</a:t>
                    </a:r>
                    <a:r>
                      <a:rPr lang="pl-PL" sz="1100" dirty="0" smtClean="0"/>
                      <a:t>%</a:t>
                    </a:r>
                    <a:endParaRPr lang="pl-PL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503688388733681E-2"/>
                  <c:y val="-0.1163044383957338"/>
                </c:manualLayout>
              </c:layout>
              <c:tx>
                <c:rich>
                  <a:bodyPr/>
                  <a:lstStyle/>
                  <a:p>
                    <a:r>
                      <a:rPr lang="pl-PL" sz="1100" dirty="0" smtClean="0"/>
                      <a:t>UAM W POZNANIU</a:t>
                    </a:r>
                  </a:p>
                  <a:p>
                    <a:r>
                      <a:rPr lang="pl-PL" sz="1100" dirty="0" smtClean="0"/>
                      <a:t> 516 OSÓB – 6,1%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5772863539100894E-2"/>
                  <c:y val="3.4419786690367735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</a:t>
                    </a:r>
                  </a:p>
                  <a:p>
                    <a:r>
                      <a:rPr lang="pl-PL" dirty="0" smtClean="0"/>
                      <a:t>ŚLĄSKI </a:t>
                    </a:r>
                  </a:p>
                  <a:p>
                    <a:r>
                      <a:rPr lang="pl-PL" dirty="0" smtClean="0"/>
                      <a:t>478 OSÓB – 5,7%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1199220863445162E-2"/>
                  <c:y val="3.39707046439284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UMK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W TORUNIU</a:t>
                    </a:r>
                  </a:p>
                  <a:p>
                    <a:r>
                      <a:rPr lang="pl-PL" dirty="0" smtClean="0"/>
                      <a:t> 467 OSÓB – 5,6%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UNIWERSYTET GDAŃSKI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454</a:t>
                    </a:r>
                    <a:r>
                      <a:rPr lang="pl-PL" dirty="0" smtClean="0"/>
                      <a:t> OSOBY –  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0050220255563292E-2"/>
                  <c:y val="6.643879846683701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UMSC W LUBLINIE </a:t>
                    </a:r>
                  </a:p>
                  <a:p>
                    <a:r>
                      <a:rPr lang="pl-PL" dirty="0" smtClean="0"/>
                      <a:t>417 OSÓB</a:t>
                    </a:r>
                    <a:r>
                      <a:rPr lang="pl-PL" baseline="0" dirty="0" smtClean="0"/>
                      <a:t> - </a:t>
                    </a:r>
                    <a:r>
                      <a:rPr lang="pl-PL" dirty="0" smtClean="0"/>
                      <a:t>5</a:t>
                    </a:r>
                    <a:r>
                      <a:rPr lang="pl-PL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3990310922995906E-2"/>
                  <c:y val="-1.9437770803244082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KUL</a:t>
                    </a:r>
                  </a:p>
                  <a:p>
                    <a:r>
                      <a:rPr lang="pl-PL" smtClean="0"/>
                      <a:t> 383 OSOBY – 4,6%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7264509002161455E-2"/>
                  <c:y val="0.1152901413731807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W WARSZAWIE</a:t>
                    </a:r>
                  </a:p>
                  <a:p>
                    <a:r>
                      <a:rPr lang="pl-PL" dirty="0" smtClean="0"/>
                      <a:t> 380 OSÓB – 4,5%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4344950832021374E-2"/>
                  <c:y val="3.1250694367292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</a:t>
                    </a:r>
                    <a:endParaRPr lang="pl-PL" dirty="0" smtClean="0"/>
                  </a:p>
                  <a:p>
                    <a:r>
                      <a:rPr lang="en-US" dirty="0" smtClean="0"/>
                      <a:t>ŁÓDZKI</a:t>
                    </a:r>
                    <a:endParaRPr lang="pl-PL" dirty="0" smtClean="0"/>
                  </a:p>
                  <a:p>
                    <a:r>
                      <a:rPr lang="en-US" dirty="0" smtClean="0"/>
                      <a:t> 341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4694618393800869E-4"/>
                  <c:y val="-2.06258332407510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UCZELNIA ŁAZARSKIEGO</a:t>
                    </a:r>
                    <a:endParaRPr lang="pl-PL" dirty="0" smtClean="0"/>
                  </a:p>
                  <a:p>
                    <a:r>
                      <a:rPr lang="en-US" dirty="0" smtClean="0"/>
                      <a:t> 294</a:t>
                    </a:r>
                    <a:r>
                      <a:rPr lang="pl-PL" dirty="0" smtClean="0"/>
                      <a:t> OSOBY – 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2.8677933707456174E-3"/>
                  <c:y val="-6.622857876902565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AKADEMIA KOŹMIŃSKIEGO</a:t>
                    </a:r>
                  </a:p>
                  <a:p>
                    <a:r>
                      <a:rPr lang="pl-PL" dirty="0" smtClean="0"/>
                      <a:t> 231</a:t>
                    </a:r>
                    <a:r>
                      <a:rPr lang="pl-PL" baseline="0" dirty="0" smtClean="0"/>
                      <a:t> OSÓB </a:t>
                    </a:r>
                    <a:r>
                      <a:rPr lang="pl-PL" sz="1100" b="0" i="0" u="none" strike="noStrike" baseline="0" dirty="0" smtClean="0">
                        <a:effectLst/>
                      </a:rPr>
                      <a:t>–</a:t>
                    </a:r>
                    <a:r>
                      <a:rPr lang="pl-PL" baseline="0" dirty="0" smtClean="0"/>
                      <a:t> 2,7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3.7891002174103511E-3"/>
                  <c:y val="-0.112418932618597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RZESZOWSKI</a:t>
                    </a:r>
                    <a:endParaRPr lang="pl-PL" dirty="0" smtClean="0"/>
                  </a:p>
                  <a:p>
                    <a:r>
                      <a:rPr lang="en-US" dirty="0" smtClean="0"/>
                      <a:t>278</a:t>
                    </a:r>
                    <a:r>
                      <a:rPr lang="pl-PL" baseline="0" dirty="0" smtClean="0"/>
                      <a:t> OSÓB –</a:t>
                    </a:r>
                    <a:r>
                      <a:rPr lang="en-US" dirty="0" smtClean="0"/>
                      <a:t> 3</a:t>
                    </a:r>
                    <a:r>
                      <a:rPr lang="pl-PL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4.3938207407848984E-2"/>
                  <c:y val="-8.07517914676147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265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6391098820998209"/>
                  <c:y val="9.307715809354516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POZOSTAŁE, Z ODSETKIEM Z OGÓŁU PRZYSTĘPUJĄCYCH MNIEJSZYM NIŻ 3%</a:t>
                    </a:r>
                  </a:p>
                  <a:p>
                    <a:r>
                      <a:rPr lang="pl-PL" dirty="0" smtClean="0"/>
                      <a:t>1 722</a:t>
                    </a:r>
                    <a:r>
                      <a:rPr lang="pl-PL" baseline="0" dirty="0" smtClean="0"/>
                      <a:t> OSOBY –</a:t>
                    </a:r>
                    <a:r>
                      <a:rPr lang="pl-PL" dirty="0" smtClean="0"/>
                      <a:t> 20,5%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Arkusz1!$A$2:$A$17</c:f>
              <c:strCache>
                <c:ptCount val="16"/>
                <c:pt idx="0">
                  <c:v>Uniwersytet Wrocławski</c:v>
                </c:pt>
                <c:pt idx="1">
                  <c:v>Uniwersytet Warszawski</c:v>
                </c:pt>
                <c:pt idx="2">
                  <c:v>Uniwersytet Jagielloński w Krakowie</c:v>
                </c:pt>
                <c:pt idx="3">
                  <c:v>Uniwersytet im. A. Mickiewicza w Poznaniu</c:v>
                </c:pt>
                <c:pt idx="4">
                  <c:v>Uniwersytet Śląski w Katowicach</c:v>
                </c:pt>
                <c:pt idx="5">
                  <c:v>Uniwersytet M. Kopernika w Toruniu</c:v>
                </c:pt>
                <c:pt idx="6">
                  <c:v>Uniwersytet Gdański</c:v>
                </c:pt>
                <c:pt idx="7">
                  <c:v>Uniwersytet Marii Curie-Skłodowskiej w Lublinie </c:v>
                </c:pt>
                <c:pt idx="8">
                  <c:v>Katolicki Uniwersytet Lubelski</c:v>
                </c:pt>
                <c:pt idx="9">
                  <c:v>Uniwersytet Kard. S. Wyszyńskiego w Warszawie</c:v>
                </c:pt>
                <c:pt idx="10">
                  <c:v>Uniwersytet Łódzki</c:v>
                </c:pt>
                <c:pt idx="11">
                  <c:v>Uczelnia Łazarskiego </c:v>
                </c:pt>
                <c:pt idx="12">
                  <c:v>Akademia Leona Koźmińskiego</c:v>
                </c:pt>
                <c:pt idx="13">
                  <c:v>Uniwersytet Rzeszowski</c:v>
                </c:pt>
                <c:pt idx="14">
                  <c:v>Uniwersytet Szczeciński</c:v>
                </c:pt>
                <c:pt idx="15">
                  <c:v>Pozostałe, z odsetkiem z ogółu przystępujących mniejszym niż 3%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829</c:v>
                </c:pt>
                <c:pt idx="1">
                  <c:v>791</c:v>
                </c:pt>
                <c:pt idx="2">
                  <c:v>552</c:v>
                </c:pt>
                <c:pt idx="3">
                  <c:v>516</c:v>
                </c:pt>
                <c:pt idx="4">
                  <c:v>478</c:v>
                </c:pt>
                <c:pt idx="5">
                  <c:v>467</c:v>
                </c:pt>
                <c:pt idx="6">
                  <c:v>454</c:v>
                </c:pt>
                <c:pt idx="7">
                  <c:v>417</c:v>
                </c:pt>
                <c:pt idx="8">
                  <c:v>383</c:v>
                </c:pt>
                <c:pt idx="9">
                  <c:v>380</c:v>
                </c:pt>
                <c:pt idx="10">
                  <c:v>341</c:v>
                </c:pt>
                <c:pt idx="11">
                  <c:v>294</c:v>
                </c:pt>
                <c:pt idx="12">
                  <c:v>231</c:v>
                </c:pt>
                <c:pt idx="13">
                  <c:v>278</c:v>
                </c:pt>
                <c:pt idx="14">
                  <c:v>265</c:v>
                </c:pt>
                <c:pt idx="15">
                  <c:v>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0436798801939E-2"/>
          <c:y val="6.3463955393845098E-2"/>
          <c:w val="0.70182419344710489"/>
          <c:h val="0.89677535829352295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bg1"/>
            </a:solidFill>
          </c:spPr>
          <c:explosion val="25"/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1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cat>
            <c:strRef>
              <c:f>Arkusz1!$A$2:$A$3</c:f>
              <c:strCache>
                <c:ptCount val="2"/>
                <c:pt idx="0">
                  <c:v>Uniwersytet Wrocławski</c:v>
                </c:pt>
                <c:pt idx="1">
                  <c:v>Pozostałe, z odsetkiem z ogółu przystępujących mniejszym niż 3%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6676</c:v>
                </c:pt>
                <c:pt idx="1">
                  <c:v>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08702038571307"/>
          <c:y val="0.24037765142832232"/>
          <c:w val="0.74733693068711859"/>
          <c:h val="0.7396631507657447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737197688417134"/>
                  <c:y val="0.10197899952044709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UNIWERSYTET WARMIŃSKO-MAZURSKI </a:t>
                    </a:r>
                  </a:p>
                  <a:p>
                    <a:r>
                      <a:rPr lang="pl-PL" sz="1000" dirty="0" smtClean="0"/>
                      <a:t>245 OSÓB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37824394739492E-2"/>
                  <c:y val="2.8709714391790504E-2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KRAKOWSKA AKADEMIA </a:t>
                    </a:r>
                  </a:p>
                  <a:p>
                    <a:r>
                      <a:rPr lang="pl-PL" sz="1000" dirty="0" smtClean="0"/>
                      <a:t>242 OSOBY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63086524083845E-2"/>
                  <c:y val="-0.1512607952140338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UNIWERSYTET </a:t>
                    </a:r>
                    <a:endParaRPr lang="pl-PL" sz="1000" dirty="0" smtClean="0"/>
                  </a:p>
                  <a:p>
                    <a:r>
                      <a:rPr lang="en-US" sz="1000" dirty="0" smtClean="0"/>
                      <a:t>W BIAŁYMSTOKU</a:t>
                    </a:r>
                    <a:endParaRPr lang="pl-PL" sz="1000" dirty="0" smtClean="0"/>
                  </a:p>
                  <a:p>
                    <a:r>
                      <a:rPr lang="en-US" sz="1000" dirty="0" smtClean="0"/>
                      <a:t> 232</a:t>
                    </a:r>
                    <a:r>
                      <a:rPr lang="pl-PL" sz="1000" dirty="0" smtClean="0"/>
                      <a:t> OSOBY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dirty="0" smtClean="0"/>
                      <a:t>UNIWERSYTET OPOLSKI</a:t>
                    </a:r>
                    <a:endParaRPr lang="pl-PL" sz="1000" dirty="0" smtClean="0"/>
                  </a:p>
                  <a:p>
                    <a:r>
                      <a:rPr lang="en-US" sz="1000" dirty="0" smtClean="0"/>
                      <a:t>222</a:t>
                    </a:r>
                    <a:r>
                      <a:rPr lang="pl-PL" sz="1000" dirty="0" smtClean="0"/>
                      <a:t> OSOBY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000"/>
                      <a:t>SWPS </a:t>
                    </a:r>
                    <a:endParaRPr lang="pl-PL" sz="1000" smtClean="0"/>
                  </a:p>
                  <a:p>
                    <a:r>
                      <a:rPr lang="pl-PL" sz="1000" smtClean="0"/>
                      <a:t>114 OSÓB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499604779796775E-2"/>
                  <c:y val="-0.14178769166295158"/>
                </c:manualLayout>
              </c:layout>
              <c:tx>
                <c:rich>
                  <a:bodyPr/>
                  <a:lstStyle/>
                  <a:p>
                    <a:r>
                      <a:rPr lang="pl-PL" sz="1000" smtClean="0"/>
                      <a:t>EWSPIA</a:t>
                    </a:r>
                  </a:p>
                  <a:p>
                    <a:r>
                      <a:rPr lang="pl-PL" sz="1000" smtClean="0"/>
                      <a:t>94 OSOBY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143077909376191E-2"/>
                  <c:y val="-8.9621669928432984E-2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/>
                      <a:t>KUL </a:t>
                    </a:r>
                    <a:r>
                      <a:rPr lang="pl-PL" sz="1000" dirty="0" smtClean="0"/>
                      <a:t>WZ STALOWEJ WOLI 69 OSÓB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7731545310994587E-3"/>
                  <c:y val="-0.10116987984650218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WSUS </a:t>
                    </a:r>
                  </a:p>
                  <a:p>
                    <a:r>
                      <a:rPr lang="pl-PL" sz="1000" dirty="0" smtClean="0"/>
                      <a:t>65 OSÓB</a:t>
                    </a:r>
                    <a:endParaRPr lang="pl-PL" sz="105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845606408031168E-2"/>
                  <c:y val="6.3975575585396719E-3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WSP WE WROCŁAWIU</a:t>
                    </a:r>
                  </a:p>
                  <a:p>
                    <a:r>
                      <a:rPr lang="pl-PL" sz="1000" dirty="0" smtClean="0"/>
                      <a:t> 52 OSOBY</a:t>
                    </a:r>
                    <a:endParaRPr lang="pl-PL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950399864495931E-2"/>
                  <c:y val="2.9129158809194362E-3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WSAIB W GDYNI</a:t>
                    </a:r>
                  </a:p>
                  <a:p>
                    <a:r>
                      <a:rPr lang="pl-PL" sz="1000" dirty="0" smtClean="0"/>
                      <a:t> 51 OSÓB</a:t>
                    </a:r>
                    <a:endParaRPr lang="pl-PL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0390842274355673"/>
                  <c:y val="9.0392193075228295E-3"/>
                </c:manualLayout>
              </c:layout>
              <c:tx>
                <c:rich>
                  <a:bodyPr/>
                  <a:lstStyle/>
                  <a:p>
                    <a:r>
                      <a:rPr lang="pl-PL" sz="1000" dirty="0" smtClean="0"/>
                      <a:t>WSEPINM W KIELCACH</a:t>
                    </a:r>
                  </a:p>
                  <a:p>
                    <a:r>
                      <a:rPr lang="pl-PL" sz="1000" dirty="0" smtClean="0"/>
                      <a:t> 50 OSÓB</a:t>
                    </a:r>
                    <a:endParaRPr lang="pl-PL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550326830716448E-2"/>
                  <c:y val="-8.959306912452767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WSPIA 48 OSÓB</a:t>
                    </a:r>
                    <a:endParaRPr lang="pl-PL" sz="105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9689774906613294E-2"/>
                  <c:y val="-4.372017736425912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UT-H 40 OSÓB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2076750124303128E-2"/>
                  <c:y val="-4.911549912175722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/>
                      <a:t>KUL </a:t>
                    </a:r>
                    <a:r>
                      <a:rPr lang="pl-PL" sz="1000" dirty="0" smtClean="0"/>
                      <a:t>WZ W TOMASZOWIE  LUB.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36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1052701794518275E-2"/>
                  <c:y val="-4.0489347878365133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WSPIA W POZNANIU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27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6876681279493535E-2"/>
                  <c:y val="-3.456296698397787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WSB W GDAŃSKU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22 OSOBY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5383163255085122E-3"/>
                  <c:y val="4.4646937963292391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WSFIP W BIELSKU-BIAŁEJ 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19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3503053394795843E-2"/>
                  <c:y val="-2.063712330134907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WSH W SOSNOWCU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18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12998020711724198"/>
                  <c:y val="-1.133400789504401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K-PSW W BYDGOSZCZY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16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8427055463782713E-2"/>
                  <c:y val="-8.4361231311851376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WSM W WARSZAWIE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15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14606790047007528"/>
                  <c:y val="-2.682525429663933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WSM W LEGNICY 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13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1418298695409068E-2"/>
                  <c:y val="-3.1813624083962544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PWSNSKIM W </a:t>
                    </a:r>
                    <a:endParaRPr lang="pl-PL" sz="1000" baseline="0" dirty="0" smtClean="0"/>
                  </a:p>
                  <a:p>
                    <a:pPr>
                      <a:defRPr sz="9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baseline="0" dirty="0" smtClean="0"/>
                      <a:t> </a:t>
                    </a:r>
                    <a:r>
                      <a:rPr lang="pl-PL" sz="1000" dirty="0" smtClean="0"/>
                      <a:t>13 OSÓB</a:t>
                    </a:r>
                    <a:endParaRPr lang="pl-PL" sz="9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15352176260925482"/>
                  <c:y val="-1.375374606759586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WSFIZ W WARSZAWIE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12 OSÓB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19498505175199113"/>
                  <c:y val="0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UCZELNIE ZAGRANICZNE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 smtClean="0"/>
                      <a:t>6</a:t>
                    </a:r>
                    <a:r>
                      <a:rPr lang="pl-PL" sz="1000" dirty="0" smtClean="0"/>
                      <a:t> OSÓB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23888932650470532"/>
                  <c:y val="1.953316720083141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GWSH W KATOWICACH</a:t>
                    </a:r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00" dirty="0" smtClean="0"/>
                      <a:t> 1 OSOBA</a:t>
                    </a:r>
                    <a:endParaRPr lang="pl-PL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Arkusz1!$A$2:$A$26</c:f>
              <c:strCache>
                <c:ptCount val="25"/>
                <c:pt idx="0">
                  <c:v>Uniwersytet Warmińsko - Mazurski w Olsztynie</c:v>
                </c:pt>
                <c:pt idx="1">
                  <c:v>Krakowska Akademia im. A. Frycza-Modrzewskiego</c:v>
                </c:pt>
                <c:pt idx="2">
                  <c:v>Uniwersytet w Białymstoku</c:v>
                </c:pt>
                <c:pt idx="3">
                  <c:v>Uniwersytet Opolski</c:v>
                </c:pt>
                <c:pt idx="4">
                  <c:v>SWPS Uniwersytet Humanistycznospołeczny z siedzibą w Warszawie</c:v>
                </c:pt>
                <c:pt idx="5">
                  <c:v>Europejska Wyższa Szkoła Prawa i Administracji</c:v>
                </c:pt>
                <c:pt idx="6">
                  <c:v>KUL Wydz. Zam. Prawa i Nauk o Społeczeństwie w Stalowej Woli</c:v>
                </c:pt>
                <c:pt idx="7">
                  <c:v>Wyższa Szkoła Umiejętności Społecznych</c:v>
                </c:pt>
                <c:pt idx="8">
                  <c:v>Wyższa Szkoła Prawa im. Heleny Chodkowskiej (we Wrocławiu)</c:v>
                </c:pt>
                <c:pt idx="9">
                  <c:v>Wyższa Szkoła Administracji i Biznesu im. E. Kwiatkowskiego w Gdyni</c:v>
                </c:pt>
                <c:pt idx="10">
                  <c:v>Wyższa Szkoła Ekonomii, Prawa i Nauk Medycznych im. prof. E. Lipińskiego w Kielcach</c:v>
                </c:pt>
                <c:pt idx="11">
                  <c:v>Wyższa Szkoła Prawa i Administracji w Przemyślu</c:v>
                </c:pt>
                <c:pt idx="12">
                  <c:v>Uczelnia Techniczno - Handlowa im. H. Chodkowskiej</c:v>
                </c:pt>
                <c:pt idx="13">
                  <c:v>KUL Wydz. Zam. Nauk Prawnych i Ekonomicznych w Tomaszowie Lub.</c:v>
                </c:pt>
                <c:pt idx="14">
                  <c:v>Wyższa Szkoła Pedagogiki i Administarcji im. Mieszka I w Poznaniu</c:v>
                </c:pt>
                <c:pt idx="15">
                  <c:v>Wyższa Szkoła Bankowa w Gdańsku</c:v>
                </c:pt>
                <c:pt idx="16">
                  <c:v>Wyższa Szkoła Finansów i Prawa w Bielsku-Białej</c:v>
                </c:pt>
                <c:pt idx="17">
                  <c:v>Wyższa Szkoła Humanitas w Sosnowcu</c:v>
                </c:pt>
                <c:pt idx="18">
                  <c:v>Kujawsko-Pomorska Szkoła Wyższa w Bydgoszczy</c:v>
                </c:pt>
                <c:pt idx="19">
                  <c:v>Wyższa Szkoła Menedżerska w Warszawie</c:v>
                </c:pt>
                <c:pt idx="20">
                  <c:v>Wyższa Szkoła Menedżerska w Legnicy</c:v>
                </c:pt>
                <c:pt idx="21">
                  <c:v>Prywatna Wyższa Szkoła Nauk Społecznych, Komputerowych i Medycznych z siedzibą w Warszawie</c:v>
                </c:pt>
                <c:pt idx="22">
                  <c:v>Wyższa Szkoła Finansów i Zarządzania w Warszawie</c:v>
                </c:pt>
                <c:pt idx="23">
                  <c:v>uczelnia zagraniczna</c:v>
                </c:pt>
                <c:pt idx="24">
                  <c:v>Górnośląska Wyższa Szkoła Handlowa im.Wojciecha Korfantego w Katowicach</c:v>
                </c:pt>
              </c:strCache>
            </c:strRef>
          </c:cat>
          <c:val>
            <c:numRef>
              <c:f>Arkusz1!$B$2:$B$26</c:f>
              <c:numCache>
                <c:formatCode>General</c:formatCode>
                <c:ptCount val="25"/>
                <c:pt idx="0">
                  <c:v>245</c:v>
                </c:pt>
                <c:pt idx="1">
                  <c:v>242</c:v>
                </c:pt>
                <c:pt idx="2">
                  <c:v>232</c:v>
                </c:pt>
                <c:pt idx="3">
                  <c:v>222</c:v>
                </c:pt>
                <c:pt idx="4">
                  <c:v>114</c:v>
                </c:pt>
                <c:pt idx="5">
                  <c:v>94</c:v>
                </c:pt>
                <c:pt idx="6">
                  <c:v>69</c:v>
                </c:pt>
                <c:pt idx="7">
                  <c:v>65</c:v>
                </c:pt>
                <c:pt idx="8">
                  <c:v>52</c:v>
                </c:pt>
                <c:pt idx="9">
                  <c:v>51</c:v>
                </c:pt>
                <c:pt idx="10">
                  <c:v>50</c:v>
                </c:pt>
                <c:pt idx="11">
                  <c:v>48</c:v>
                </c:pt>
                <c:pt idx="12">
                  <c:v>40</c:v>
                </c:pt>
                <c:pt idx="13">
                  <c:v>36</c:v>
                </c:pt>
                <c:pt idx="14">
                  <c:v>27</c:v>
                </c:pt>
                <c:pt idx="15">
                  <c:v>22</c:v>
                </c:pt>
                <c:pt idx="16">
                  <c:v>19</c:v>
                </c:pt>
                <c:pt idx="17">
                  <c:v>18</c:v>
                </c:pt>
                <c:pt idx="18">
                  <c:v>16</c:v>
                </c:pt>
                <c:pt idx="19">
                  <c:v>15</c:v>
                </c:pt>
                <c:pt idx="20">
                  <c:v>13</c:v>
                </c:pt>
                <c:pt idx="21">
                  <c:v>13</c:v>
                </c:pt>
                <c:pt idx="22">
                  <c:v>12</c:v>
                </c:pt>
                <c:pt idx="23">
                  <c:v>6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76971046932853"/>
          <c:y val="7.6691652316409287E-2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9.2188982644915596E-2"/>
                  <c:y val="-7.48545300522163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WROCŁAWSKI </a:t>
                    </a:r>
                    <a:endParaRPr lang="pl-PL" dirty="0" smtClean="0"/>
                  </a:p>
                  <a:p>
                    <a:r>
                      <a:rPr lang="en-US" dirty="0" smtClean="0"/>
                      <a:t>331</a:t>
                    </a:r>
                    <a:r>
                      <a:rPr lang="pl-PL" dirty="0" smtClean="0"/>
                      <a:t> OSÓB – 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986182318540199"/>
                  <c:y val="4.784277441395400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UNIWERSYTET WARSZAWSKI</a:t>
                    </a:r>
                    <a:endParaRPr lang="pl-PL" sz="1100" dirty="0" smtClean="0"/>
                  </a:p>
                  <a:p>
                    <a:r>
                      <a:rPr lang="en-US" dirty="0" smtClean="0"/>
                      <a:t>387</a:t>
                    </a:r>
                    <a:r>
                      <a:rPr lang="pl-PL" dirty="0" smtClean="0"/>
                      <a:t> OSÓB –</a:t>
                    </a:r>
                    <a:r>
                      <a:rPr lang="en-US" dirty="0" smtClean="0"/>
                      <a:t> 11</a:t>
                    </a:r>
                    <a:r>
                      <a:rPr lang="pl-PL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546984533594628E-2"/>
                  <c:y val="-0.1032489445617153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JAGIELLOŃSKI </a:t>
                    </a:r>
                  </a:p>
                  <a:p>
                    <a:r>
                      <a:rPr lang="pl-PL" dirty="0" smtClean="0"/>
                      <a:t>380 OSÓB – 11%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043397728121284E-2"/>
                  <c:y val="-0.1694646775358293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UAM W POZNANIU</a:t>
                    </a:r>
                  </a:p>
                  <a:p>
                    <a:r>
                      <a:rPr lang="pl-PL" dirty="0" smtClean="0"/>
                      <a:t>238 OSÓB</a:t>
                    </a:r>
                    <a:r>
                      <a:rPr lang="pl-PL" baseline="0" dirty="0" smtClean="0"/>
                      <a:t> – 6,9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079454741822855E-2"/>
                  <c:y val="1.339816409287856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ŚLĄSKI 197</a:t>
                    </a:r>
                    <a:r>
                      <a:rPr lang="pl-PL" baseline="0" dirty="0" smtClean="0"/>
                      <a:t> OSÓB – 5,7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mtClean="0"/>
                      <a:t>UMK W TORUNIU</a:t>
                    </a:r>
                  </a:p>
                  <a:p>
                    <a:r>
                      <a:rPr lang="pl-PL" smtClean="0"/>
                      <a:t>187 OSÓB – 5,4%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834349917404442E-2"/>
                  <c:y val="8.4400344406177093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GDAŃSKI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203</a:t>
                    </a:r>
                    <a:r>
                      <a:rPr lang="pl-PL" dirty="0" smtClean="0"/>
                      <a:t> OSOBY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– 5,9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pl-PL" dirty="0" smtClean="0"/>
                      <a:t>UMSC W LUBLINIE</a:t>
                    </a:r>
                  </a:p>
                  <a:p>
                    <a:r>
                      <a:rPr lang="pl-PL" dirty="0" smtClean="0"/>
                      <a:t>170 OSÓB – 4,9%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0643967610156249E-2"/>
                  <c:y val="-1.0250597155871571E-3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KUL </a:t>
                    </a:r>
                  </a:p>
                  <a:p>
                    <a:r>
                      <a:rPr lang="pl-PL" smtClean="0"/>
                      <a:t>153 OSOBY –  4,4%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pl-PL" smtClean="0"/>
                      <a:t>UKSW W WARSZAWIE</a:t>
                    </a:r>
                  </a:p>
                  <a:p>
                    <a:r>
                      <a:rPr lang="pl-PL" smtClean="0"/>
                      <a:t> 173 OSOBY -  </a:t>
                    </a:r>
                    <a:r>
                      <a:rPr lang="pl-PL" dirty="0"/>
                      <a:t>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2.4238540890720705E-3"/>
                  <c:y val="-4.86907704699477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ŁÓDZKI</a:t>
                    </a:r>
                    <a:r>
                      <a:rPr lang="pl-PL" baseline="0" dirty="0" smtClean="0"/>
                      <a:t> –</a:t>
                    </a:r>
                    <a:r>
                      <a:rPr lang="en-US" dirty="0" smtClean="0"/>
                      <a:t> 186</a:t>
                    </a:r>
                    <a:r>
                      <a:rPr lang="pl-PL" baseline="0" dirty="0" smtClean="0"/>
                      <a:t> OSÓB </a:t>
                    </a:r>
                  </a:p>
                  <a:p>
                    <a:r>
                      <a:rPr lang="en-US" dirty="0" smtClean="0"/>
                      <a:t> 5</a:t>
                    </a:r>
                    <a:r>
                      <a:rPr lang="pl-PL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3.3952283990303445E-3"/>
                  <c:y val="5.78659662815242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UCZELNIA ŁAZARSKIEGO</a:t>
                    </a:r>
                    <a:endParaRPr lang="pl-PL" dirty="0" smtClean="0"/>
                  </a:p>
                  <a:p>
                    <a:r>
                      <a:rPr lang="en-US" dirty="0" smtClean="0"/>
                      <a:t> 70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1.0507370765725483E-2"/>
                  <c:y val="-3.5705754916120429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AKADEMIA KOŹMIŃSKIEGO</a:t>
                    </a:r>
                  </a:p>
                  <a:p>
                    <a:r>
                      <a:rPr lang="pl-PL" smtClean="0"/>
                      <a:t>60 OSÓB – 1,7%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3.4700379374969267E-2"/>
                  <c:y val="-0.104272268359071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RZESZOWSKI</a:t>
                    </a:r>
                    <a:endParaRPr lang="pl-PL" dirty="0" smtClean="0"/>
                  </a:p>
                  <a:p>
                    <a:r>
                      <a:rPr lang="en-US" dirty="0" smtClean="0"/>
                      <a:t> 116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7.1501276725172619E-2"/>
                  <c:y val="-8.8358237973558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 116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9.9943016349731628E-2"/>
                  <c:y val="7.8131943672925235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POZOSTAŁE, Z ODSETKIEM Z OGÓŁU PRZYSTĘPUJĄCYCH MNIEJSZYM NIŻ 3%</a:t>
                    </a:r>
                  </a:p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493 OSOBY – 14,2%</a:t>
                    </a:r>
                    <a:endParaRPr lang="pl-PL" sz="105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Arkusz1!$A$2:$A$17</c:f>
              <c:strCache>
                <c:ptCount val="16"/>
                <c:pt idx="0">
                  <c:v>Uniwersytet Wrocławski</c:v>
                </c:pt>
                <c:pt idx="1">
                  <c:v>Uniwersytet Warszawski</c:v>
                </c:pt>
                <c:pt idx="2">
                  <c:v>Uniwersytet Jagielloński w Krakowie</c:v>
                </c:pt>
                <c:pt idx="3">
                  <c:v>Uniwersytet im. A. Mickiewicza w Poznaniu</c:v>
                </c:pt>
                <c:pt idx="4">
                  <c:v>Uniwersytet Śląski w Katowicach</c:v>
                </c:pt>
                <c:pt idx="5">
                  <c:v>Uniwersytet M. Kopernika w Toruniu</c:v>
                </c:pt>
                <c:pt idx="6">
                  <c:v>Uniwersytet Gdański</c:v>
                </c:pt>
                <c:pt idx="7">
                  <c:v>Uniwersytet Marii Curie-Skłodowskiej w Lublinie </c:v>
                </c:pt>
                <c:pt idx="8">
                  <c:v>Katolicki Uniwersytet Lubelski</c:v>
                </c:pt>
                <c:pt idx="9">
                  <c:v>Uniwersytet Kard. S. Wyszyńskiego w Warszawie</c:v>
                </c:pt>
                <c:pt idx="10">
                  <c:v>Uniwersytet Łódzki</c:v>
                </c:pt>
                <c:pt idx="11">
                  <c:v>Uczelnia Łazarskiego </c:v>
                </c:pt>
                <c:pt idx="12">
                  <c:v>Akademia Leona Koźmińskiego</c:v>
                </c:pt>
                <c:pt idx="13">
                  <c:v>Uniwersytet Rzeszowski</c:v>
                </c:pt>
                <c:pt idx="14">
                  <c:v>Uniwersytet Szczeciński</c:v>
                </c:pt>
                <c:pt idx="15">
                  <c:v>Pozostałe, z odsetkiem z ogółu przystępujących mniejszym niż 3%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331</c:v>
                </c:pt>
                <c:pt idx="1">
                  <c:v>387</c:v>
                </c:pt>
                <c:pt idx="2">
                  <c:v>380</c:v>
                </c:pt>
                <c:pt idx="3">
                  <c:v>238</c:v>
                </c:pt>
                <c:pt idx="4">
                  <c:v>197</c:v>
                </c:pt>
                <c:pt idx="5">
                  <c:v>187</c:v>
                </c:pt>
                <c:pt idx="6">
                  <c:v>203</c:v>
                </c:pt>
                <c:pt idx="7">
                  <c:v>170</c:v>
                </c:pt>
                <c:pt idx="8">
                  <c:v>153</c:v>
                </c:pt>
                <c:pt idx="9">
                  <c:v>173</c:v>
                </c:pt>
                <c:pt idx="10">
                  <c:v>186</c:v>
                </c:pt>
                <c:pt idx="11">
                  <c:v>70</c:v>
                </c:pt>
                <c:pt idx="12">
                  <c:v>60</c:v>
                </c:pt>
                <c:pt idx="13">
                  <c:v>116</c:v>
                </c:pt>
                <c:pt idx="14">
                  <c:v>116</c:v>
                </c:pt>
                <c:pt idx="15">
                  <c:v>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91258532947067"/>
          <c:y val="7.5076868335950661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426679188477509E-2"/>
                  <c:y val="-5.374046277140377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C</a:t>
                    </a:r>
                    <a:r>
                      <a:rPr lang="en-US" dirty="0" smtClean="0"/>
                      <a:t>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39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</a:t>
                    </a:r>
                    <a:r>
                      <a:rPr lang="pl-PL" sz="1600" b="0" i="0" u="none" strike="noStrike" baseline="0" dirty="0" smtClean="0">
                        <a:effectLst/>
                      </a:rPr>
                      <a:t>–</a:t>
                    </a:r>
                    <a:r>
                      <a:rPr lang="pl-PL" baseline="0" dirty="0" smtClean="0"/>
                      <a:t> 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BARDZO </a:t>
                    </a:r>
                    <a:r>
                      <a:rPr lang="en-US" smtClean="0"/>
                      <a:t>DOBRY 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385 </a:t>
                    </a:r>
                    <a:r>
                      <a:rPr lang="pl-PL" smtClean="0"/>
                      <a:t>OSÓB</a:t>
                    </a:r>
                  </a:p>
                  <a:p>
                    <a:r>
                      <a:rPr lang="pl-PL" smtClean="0"/>
                      <a:t> </a:t>
                    </a:r>
                    <a:r>
                      <a:rPr lang="en-US" smtClean="0"/>
                      <a:t>1</a:t>
                    </a:r>
                    <a:r>
                      <a:rPr lang="pl-PL" smtClean="0"/>
                      <a:t>6,5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843453109153504E-2"/>
                  <c:y val="4.1075015688947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DOBRY </a:t>
                    </a:r>
                    <a:r>
                      <a:rPr lang="en-US" dirty="0" smtClean="0"/>
                      <a:t>PLUS 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361 </a:t>
                    </a:r>
                    <a:r>
                      <a:rPr lang="pl-PL" dirty="0" smtClean="0"/>
                      <a:t>OSÓB </a:t>
                    </a:r>
                  </a:p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pl-PL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48034636602193"/>
                  <c:y val="-0.280191840546245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263</a:t>
                    </a:r>
                    <a:r>
                      <a:rPr lang="pl-PL" dirty="0" smtClean="0"/>
                      <a:t> OSOBY </a:t>
                    </a:r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13931045146737E-3"/>
                  <c:y val="4.09314505595474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912</a:t>
                    </a:r>
                    <a:r>
                      <a:rPr lang="pl-PL" dirty="0" smtClean="0"/>
                      <a:t> OSÓB –</a:t>
                    </a:r>
                    <a:r>
                      <a:rPr lang="en-US" dirty="0" smtClean="0"/>
                      <a:t> 1</a:t>
                    </a:r>
                    <a:r>
                      <a:rPr lang="pl-PL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048130141939122E-2"/>
                  <c:y val="1.527814477070115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D</a:t>
                    </a:r>
                    <a:r>
                      <a:rPr lang="en-US" dirty="0" smtClean="0"/>
                      <a:t>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 425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5</a:t>
                    </a:r>
                    <a:r>
                      <a:rPr lang="pl-PL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3467980698826193"/>
                  <c:y val="0.6845380543302996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BR</a:t>
                    </a:r>
                    <a:r>
                      <a:rPr lang="en-US" dirty="0" smtClean="0"/>
                      <a:t>AK 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 13</a:t>
                    </a:r>
                    <a:r>
                      <a:rPr lang="pl-PL" dirty="0" smtClean="0"/>
                      <a:t> OSÓB – 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39</c:v>
                </c:pt>
                <c:pt idx="1">
                  <c:v>1385</c:v>
                </c:pt>
                <c:pt idx="2">
                  <c:v>2361</c:v>
                </c:pt>
                <c:pt idx="3">
                  <c:v>3263</c:v>
                </c:pt>
                <c:pt idx="4">
                  <c:v>912</c:v>
                </c:pt>
                <c:pt idx="5">
                  <c:v>425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04249532706031"/>
          <c:y val="0.12036087581860273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4126273972976539"/>
                  <c:y val="-1.228523407309097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C</a:t>
                    </a:r>
                    <a:r>
                      <a:rPr lang="en-US" dirty="0" smtClean="0"/>
                      <a:t>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36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987882191892961"/>
                  <c:y val="9.851345346012604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ARDZO DOBRY 933</a:t>
                    </a:r>
                    <a:r>
                      <a:rPr lang="pl-PL" dirty="0" smtClean="0"/>
                      <a:t> OSOBY 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6,9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64144795186531"/>
                  <c:y val="-0.2145608070574740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D</a:t>
                    </a:r>
                    <a:r>
                      <a:rPr lang="en-US" dirty="0" smtClean="0"/>
                      <a:t>OBRY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222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en-US" dirty="0" smtClean="0"/>
                      <a:t>35</a:t>
                    </a:r>
                    <a:r>
                      <a:rPr lang="pl-PL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340462882532985"/>
                  <c:y val="1.34829238192753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DOBRY</a:t>
                    </a:r>
                    <a:endParaRPr lang="pl-PL" smtClean="0"/>
                  </a:p>
                  <a:p>
                    <a:r>
                      <a:rPr lang="en-US" smtClean="0"/>
                      <a:t>998</a:t>
                    </a:r>
                    <a:r>
                      <a:rPr lang="pl-PL" baseline="0" smtClean="0"/>
                      <a:t> OSÓB</a:t>
                    </a:r>
                  </a:p>
                  <a:p>
                    <a:r>
                      <a:rPr lang="en-US" smtClean="0"/>
                      <a:t> 2</a:t>
                    </a:r>
                    <a:r>
                      <a:rPr lang="pl-PL" smtClean="0"/>
                      <a:t>8,8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7367372648181081E-2"/>
                  <c:y val="6.2801392938322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193</a:t>
                    </a:r>
                    <a:r>
                      <a:rPr lang="pl-PL" dirty="0" smtClean="0"/>
                      <a:t> OSOBY </a:t>
                    </a:r>
                  </a:p>
                  <a:p>
                    <a:r>
                      <a:rPr lang="pl-PL" dirty="0" smtClean="0"/>
                      <a:t>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393654807329353E-2"/>
                  <c:y val="-6.1144294778057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76</a:t>
                    </a:r>
                    <a:r>
                      <a:rPr lang="pl-PL" dirty="0" smtClean="0"/>
                      <a:t> OSÓB – 2,</a:t>
                    </a: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42477181046283696"/>
                  <c:y val="0.746221891261331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36</c:v>
                </c:pt>
                <c:pt idx="1">
                  <c:v>933</c:v>
                </c:pt>
                <c:pt idx="2">
                  <c:v>1222</c:v>
                </c:pt>
                <c:pt idx="3">
                  <c:v>998</c:v>
                </c:pt>
                <c:pt idx="4">
                  <c:v>193</c:v>
                </c:pt>
                <c:pt idx="5">
                  <c:v>76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92.31</c:v>
                </c:pt>
                <c:pt idx="1">
                  <c:v>67.36</c:v>
                </c:pt>
                <c:pt idx="2">
                  <c:v>51.76</c:v>
                </c:pt>
                <c:pt idx="3">
                  <c:v>30.59</c:v>
                </c:pt>
                <c:pt idx="4">
                  <c:v>21.16</c:v>
                </c:pt>
                <c:pt idx="5">
                  <c:v>17.88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92928"/>
        <c:axId val="19489446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8.7987572328150992E-2"/>
                  <c:y val="-5.296707997671593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92928"/>
        <c:axId val="194894464"/>
      </c:lineChart>
      <c:catAx>
        <c:axId val="1948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4894464"/>
        <c:crosses val="autoZero"/>
        <c:auto val="1"/>
        <c:lblAlgn val="ctr"/>
        <c:lblOffset val="100"/>
        <c:noMultiLvlLbl val="0"/>
      </c:catAx>
      <c:valAx>
        <c:axId val="1948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489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21871947344966E-2"/>
          <c:y val="0.1024475999147596"/>
          <c:w val="0.90620287649016984"/>
          <c:h val="0.8837074820203586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5049826443224174"/>
                  <c:y val="3.232548780590970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2016</a:t>
                    </a:r>
                    <a:endParaRPr lang="pl-PL" sz="1800" dirty="0" smtClean="0"/>
                  </a:p>
                  <a:p>
                    <a:r>
                      <a:rPr lang="en-US" sz="1800" dirty="0" smtClean="0"/>
                      <a:t>3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540</a:t>
                    </a:r>
                    <a:r>
                      <a:rPr lang="pl-PL" sz="1800" dirty="0" smtClean="0"/>
                      <a:t> OSÓB</a:t>
                    </a:r>
                  </a:p>
                  <a:p>
                    <a:r>
                      <a:rPr lang="en-US" sz="1800" dirty="0" smtClean="0"/>
                      <a:t>4</a:t>
                    </a:r>
                    <a:r>
                      <a:rPr lang="pl-PL" sz="1800" dirty="0" smtClean="0"/>
                      <a:t>2,1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421332783262678"/>
                  <c:y val="-0.253697745439779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 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046</a:t>
                    </a:r>
                    <a:r>
                      <a:rPr lang="pl-PL" dirty="0" smtClean="0"/>
                      <a:t> OSÓB </a:t>
                    </a:r>
                  </a:p>
                  <a:p>
                    <a:r>
                      <a:rPr lang="en-US" dirty="0" smtClean="0"/>
                      <a:t>24</a:t>
                    </a:r>
                    <a:r>
                      <a:rPr lang="pl-PL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37952978442921"/>
                  <c:y val="-0.1240638561773709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700" dirty="0" smtClean="0"/>
                      <a:t>2014</a:t>
                    </a:r>
                    <a:r>
                      <a:rPr lang="pl-PL" sz="1700" baseline="0" dirty="0" smtClean="0"/>
                      <a:t> – </a:t>
                    </a:r>
                    <a:r>
                      <a:rPr lang="en-US" sz="1700" dirty="0" smtClean="0"/>
                      <a:t>946</a:t>
                    </a:r>
                    <a:r>
                      <a:rPr lang="pl-PL" sz="1700" dirty="0" smtClean="0"/>
                      <a:t> OSÓB</a:t>
                    </a:r>
                  </a:p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700" dirty="0" smtClean="0"/>
                      <a:t>11</a:t>
                    </a:r>
                    <a:r>
                      <a:rPr lang="pl-PL" sz="1700" dirty="0" smtClean="0"/>
                      <a:t>,3</a:t>
                    </a:r>
                    <a:r>
                      <a:rPr lang="en-US" sz="1700" dirty="0" smtClean="0"/>
                      <a:t>%</a:t>
                    </a:r>
                    <a:endParaRPr lang="en-US" sz="17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461585151885889E-3"/>
                  <c:y val="-2.4642169585693794E-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700" dirty="0" smtClean="0"/>
                      <a:t>2013</a:t>
                    </a:r>
                    <a:r>
                      <a:rPr lang="pl-PL" sz="1700" baseline="0" dirty="0" smtClean="0"/>
                      <a:t> – </a:t>
                    </a:r>
                    <a:r>
                      <a:rPr lang="en-US" sz="1700" dirty="0" smtClean="0"/>
                      <a:t>515</a:t>
                    </a:r>
                    <a:r>
                      <a:rPr lang="pl-PL" sz="1700" dirty="0" smtClean="0"/>
                      <a:t> OSÓB</a:t>
                    </a:r>
                  </a:p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700" dirty="0" smtClean="0"/>
                      <a:t>6</a:t>
                    </a:r>
                    <a:r>
                      <a:rPr lang="pl-PL" sz="1700" dirty="0" smtClean="0"/>
                      <a:t>,1</a:t>
                    </a:r>
                    <a:r>
                      <a:rPr lang="en-US" sz="1700" dirty="0" smtClean="0"/>
                      <a:t>%</a:t>
                    </a:r>
                    <a:endParaRPr lang="en-US" sz="17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5322573761629721E-2"/>
                  <c:y val="-7.83671871191927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2012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329 OSÓB 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112503675041018"/>
                  <c:y val="2.8777698597843772E-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700" dirty="0"/>
                      <a:t>2011 I </a:t>
                    </a:r>
                    <a:r>
                      <a:rPr lang="pl-PL" sz="1700" dirty="0" smtClean="0"/>
                      <a:t>WCZEŚNIEJ </a:t>
                    </a:r>
                  </a:p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700" dirty="0" smtClean="0"/>
                      <a:t>1 022 OSOBY </a:t>
                    </a:r>
                  </a:p>
                  <a:p>
                    <a:pPr>
                      <a:defRPr sz="1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700" dirty="0" smtClean="0"/>
                      <a:t>12,2%</a:t>
                    </a:r>
                    <a:endParaRPr lang="pl-PL" sz="17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 I WCZEŚNIEJ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3540</c:v>
                </c:pt>
                <c:pt idx="1">
                  <c:v>2046</c:v>
                </c:pt>
                <c:pt idx="2">
                  <c:v>946</c:v>
                </c:pt>
                <c:pt idx="3">
                  <c:v>515</c:v>
                </c:pt>
                <c:pt idx="4">
                  <c:v>227</c:v>
                </c:pt>
                <c:pt idx="5">
                  <c:v>1249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2913822350976"/>
          <c:y val="0.12036087581860273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52581827608319"/>
                  <c:y val="2.6792631149091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2016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855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019790070173679"/>
                  <c:y val="-0.238730794176022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847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en-US" dirty="0" smtClean="0"/>
                      <a:t>24</a:t>
                    </a:r>
                    <a:r>
                      <a:rPr lang="pl-PL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776860876011336"/>
                  <c:y val="1.5585167714097833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2014</a:t>
                    </a:r>
                    <a:r>
                      <a:rPr lang="pl-PL" sz="1600" dirty="0" smtClean="0"/>
                      <a:t>  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327</a:t>
                    </a:r>
                    <a:r>
                      <a:rPr lang="pl-PL" sz="1600" dirty="0" smtClean="0"/>
                      <a:t> OSÓB –</a:t>
                    </a:r>
                    <a:r>
                      <a:rPr lang="en-US" sz="1600" dirty="0" smtClean="0"/>
                      <a:t> 9</a:t>
                    </a:r>
                    <a:r>
                      <a:rPr lang="pl-PL" sz="1600" dirty="0" smtClean="0"/>
                      <a:t>,4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7075876716253645E-2"/>
                  <c:y val="-8.5315220230785162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2013</a:t>
                    </a:r>
                    <a:endParaRPr lang="pl-PL" sz="1600" dirty="0" smtClean="0"/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 126</a:t>
                    </a:r>
                    <a:r>
                      <a:rPr lang="pl-PL" sz="1600" dirty="0" smtClean="0"/>
                      <a:t> OSÓB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dirty="0" smtClean="0"/>
                      <a:t>3,6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9035305139551488E-2"/>
                  <c:y val="-0.107852505877725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2012</a:t>
                    </a:r>
                    <a:endParaRPr lang="pl-PL" smtClean="0"/>
                  </a:p>
                  <a:p>
                    <a:r>
                      <a:rPr lang="en-US" smtClean="0"/>
                      <a:t> 71</a:t>
                    </a:r>
                    <a:r>
                      <a:rPr lang="pl-PL" smtClean="0"/>
                      <a:t> OSÓB</a:t>
                    </a:r>
                    <a:r>
                      <a:rPr lang="pl-PL" baseline="0" smtClean="0"/>
                      <a:t> –</a:t>
                    </a:r>
                    <a:r>
                      <a:rPr lang="en-US" smtClean="0"/>
                      <a:t> 2</a:t>
                    </a:r>
                    <a:r>
                      <a:rPr lang="pl-PL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028449220721928"/>
                  <c:y val="-2.4178995126667609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2011 I </a:t>
                    </a:r>
                    <a:r>
                      <a:rPr lang="pl-PL" dirty="0" smtClean="0"/>
                      <a:t>WCZEŚNIEJ</a:t>
                    </a:r>
                  </a:p>
                  <a:p>
                    <a:r>
                      <a:rPr lang="pl-PL" dirty="0" smtClean="0"/>
                      <a:t>234 OSOBY 6,8%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 I WCZEŚNIEJ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1855</c:v>
                </c:pt>
                <c:pt idx="1">
                  <c:v>847</c:v>
                </c:pt>
                <c:pt idx="2">
                  <c:v>327</c:v>
                </c:pt>
                <c:pt idx="3">
                  <c:v>126</c:v>
                </c:pt>
                <c:pt idx="4">
                  <c:v>71</c:v>
                </c:pt>
                <c:pt idx="5">
                  <c:v>234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9250853847781E-2"/>
          <c:y val="3.1153712389968679E-2"/>
          <c:w val="0.92645116044453846"/>
          <c:h val="0.887727237969729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notariuszy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446660048525073E-3"/>
                  <c:y val="-0.16466649294916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355599787747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3330024262537E-3"/>
                  <c:y val="-0.1860324812398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23330024262537E-3"/>
                  <c:y val="-0.18535460382615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2162152995963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23330024262016E-3"/>
                  <c:y val="-0.216364651705194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2503564754671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275236977981201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2964578271985567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430321525828207E-16"/>
                  <c:y val="-0.3224480432661894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1</a:t>
                    </a:r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339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3330024262537E-3"/>
                  <c:y val="-0.352913135001877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39043169079015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Arkusz1!$B$2:$M$2</c:f>
              <c:numCache>
                <c:formatCode>General</c:formatCode>
                <c:ptCount val="12"/>
                <c:pt idx="0">
                  <c:v>616</c:v>
                </c:pt>
                <c:pt idx="1">
                  <c:v>644</c:v>
                </c:pt>
                <c:pt idx="2">
                  <c:v>652</c:v>
                </c:pt>
                <c:pt idx="3">
                  <c:v>661</c:v>
                </c:pt>
                <c:pt idx="4">
                  <c:v>788</c:v>
                </c:pt>
                <c:pt idx="5">
                  <c:v>861</c:v>
                </c:pt>
                <c:pt idx="6">
                  <c:v>978</c:v>
                </c:pt>
                <c:pt idx="7">
                  <c:v>1066</c:v>
                </c:pt>
                <c:pt idx="8">
                  <c:v>1246</c:v>
                </c:pt>
                <c:pt idx="9">
                  <c:v>1339</c:v>
                </c:pt>
                <c:pt idx="10">
                  <c:v>1416</c:v>
                </c:pt>
                <c:pt idx="11">
                  <c:v>1573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018368"/>
        <c:axId val="221040640"/>
      </c:barChart>
      <c:catAx>
        <c:axId val="22101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1040640"/>
        <c:crosses val="autoZero"/>
        <c:auto val="1"/>
        <c:lblAlgn val="ctr"/>
        <c:lblOffset val="100"/>
        <c:noMultiLvlLbl val="0"/>
      </c:catAx>
      <c:valAx>
        <c:axId val="221040640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101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 I WCZEŚNIEJ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52.4</c:v>
                </c:pt>
                <c:pt idx="1">
                  <c:v>41.4</c:v>
                </c:pt>
                <c:pt idx="2">
                  <c:v>34.6</c:v>
                </c:pt>
                <c:pt idx="3">
                  <c:v>34.5</c:v>
                </c:pt>
                <c:pt idx="4">
                  <c:v>21.6</c:v>
                </c:pt>
                <c:pt idx="5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72480"/>
        <c:axId val="19557401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8.9506172839506168E-2"/>
                  <c:y val="-6.053380568767539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Arkusz1!$A$2:$A$7</c:f>
              <c:strCache>
                <c:ptCount val="6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 I WCZEŚNIEJ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72480"/>
        <c:axId val="195574016"/>
      </c:lineChart>
      <c:catAx>
        <c:axId val="19557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5574016"/>
        <c:crosses val="autoZero"/>
        <c:auto val="1"/>
        <c:lblAlgn val="ctr"/>
        <c:lblOffset val="100"/>
        <c:noMultiLvlLbl val="0"/>
      </c:catAx>
      <c:valAx>
        <c:axId val="1955740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55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2812972969923E-2"/>
          <c:y val="0.18399842849225184"/>
          <c:w val="0.84215810871743368"/>
          <c:h val="0.8156008285281379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23690870972278"/>
                  <c:y val="-0.20812102990733164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S</a:t>
                    </a:r>
                    <a:r>
                      <a:rPr lang="en-US" sz="1400" b="0" dirty="0" smtClean="0"/>
                      <a:t>TUDIA STACJONARNE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4 896 OSÓB </a:t>
                    </a:r>
                  </a:p>
                  <a:p>
                    <a:r>
                      <a:rPr lang="pl-PL" sz="1400" b="0" dirty="0" smtClean="0"/>
                      <a:t>58,3%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700318263650566"/>
                  <c:y val="2.442576294766551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STUDIA </a:t>
                    </a:r>
                    <a:r>
                      <a:rPr lang="en-US" sz="1400" b="0" dirty="0" smtClean="0"/>
                      <a:t>NIESTACJONARNE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3 485 OSÓB</a:t>
                    </a:r>
                  </a:p>
                  <a:p>
                    <a:r>
                      <a:rPr lang="pl-PL" sz="1400" b="0" dirty="0" smtClean="0"/>
                      <a:t>41,5%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059150773466717E-3"/>
                  <c:y val="-3.9540895236430916E-2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B</a:t>
                    </a:r>
                    <a:r>
                      <a:rPr lang="en-US" sz="1400" b="0" dirty="0" smtClean="0"/>
                      <a:t>RAK DANYCH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17 OSÓB - 0,2%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STUDIA STACJONARNE</c:v>
                </c:pt>
                <c:pt idx="1">
                  <c:v>STUDIA NIESTACJONARNE</c:v>
                </c:pt>
                <c:pt idx="2">
                  <c:v>BRAK DANYCH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4896</c:v>
                </c:pt>
                <c:pt idx="1">
                  <c:v>3485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 WROCŁAWSKI</c:v>
                </c:pt>
                <c:pt idx="1">
                  <c:v>U WARSZAWSKI</c:v>
                </c:pt>
                <c:pt idx="2">
                  <c:v>U JAGIELLOŃSKI</c:v>
                </c:pt>
                <c:pt idx="3">
                  <c:v>UAM</c:v>
                </c:pt>
                <c:pt idx="4">
                  <c:v>U ŚLĄSKI </c:v>
                </c:pt>
                <c:pt idx="5">
                  <c:v>UMK</c:v>
                </c:pt>
                <c:pt idx="6">
                  <c:v>U GDAŃSKI</c:v>
                </c:pt>
                <c:pt idx="7">
                  <c:v>UMCS</c:v>
                </c:pt>
                <c:pt idx="8">
                  <c:v>KUL</c:v>
                </c:pt>
                <c:pt idx="9">
                  <c:v>UKSW</c:v>
                </c:pt>
                <c:pt idx="10">
                  <c:v>U ŁÓDZKI </c:v>
                </c:pt>
                <c:pt idx="11">
                  <c:v>UCZ ŁAZARSKIEGO</c:v>
                </c:pt>
                <c:pt idx="12">
                  <c:v>U RZESZOWSKI</c:v>
                </c:pt>
                <c:pt idx="13">
                  <c:v>U SZCZECIŃSKI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61.79</c:v>
                </c:pt>
                <c:pt idx="1">
                  <c:v>60.42</c:v>
                </c:pt>
                <c:pt idx="2">
                  <c:v>73.89</c:v>
                </c:pt>
                <c:pt idx="3">
                  <c:v>57.2</c:v>
                </c:pt>
                <c:pt idx="4">
                  <c:v>64.89</c:v>
                </c:pt>
                <c:pt idx="5">
                  <c:v>49.85</c:v>
                </c:pt>
                <c:pt idx="6">
                  <c:v>62.09</c:v>
                </c:pt>
                <c:pt idx="7">
                  <c:v>51.84</c:v>
                </c:pt>
                <c:pt idx="8">
                  <c:v>44.37</c:v>
                </c:pt>
                <c:pt idx="9">
                  <c:v>54.4</c:v>
                </c:pt>
                <c:pt idx="10">
                  <c:v>65.88</c:v>
                </c:pt>
                <c:pt idx="11">
                  <c:v>24.12</c:v>
                </c:pt>
                <c:pt idx="12">
                  <c:v>46.7</c:v>
                </c:pt>
                <c:pt idx="13">
                  <c:v>47.94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50502901111346066"/>
                  <c:y val="-0.1828156757092349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 WROCŁAWSKI</c:v>
                </c:pt>
                <c:pt idx="1">
                  <c:v>U WARSZAWSKI</c:v>
                </c:pt>
                <c:pt idx="2">
                  <c:v>U JAGIELLOŃSKI</c:v>
                </c:pt>
                <c:pt idx="3">
                  <c:v>UAM</c:v>
                </c:pt>
                <c:pt idx="4">
                  <c:v>U ŚLĄSKI </c:v>
                </c:pt>
                <c:pt idx="5">
                  <c:v>UMK</c:v>
                </c:pt>
                <c:pt idx="6">
                  <c:v>U GDAŃSKI</c:v>
                </c:pt>
                <c:pt idx="7">
                  <c:v>UMCS</c:v>
                </c:pt>
                <c:pt idx="8">
                  <c:v>KUL</c:v>
                </c:pt>
                <c:pt idx="9">
                  <c:v>UKSW</c:v>
                </c:pt>
                <c:pt idx="10">
                  <c:v>U ŁÓDZKI </c:v>
                </c:pt>
                <c:pt idx="11">
                  <c:v>UCZ ŁAZARSKIEGO</c:v>
                </c:pt>
                <c:pt idx="12">
                  <c:v>U RZESZOWSKI</c:v>
                </c:pt>
                <c:pt idx="13">
                  <c:v>U SZCZECIŃSKI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27.46</c:v>
                </c:pt>
                <c:pt idx="1">
                  <c:v>39.74</c:v>
                </c:pt>
                <c:pt idx="2">
                  <c:v>55.56</c:v>
                </c:pt>
                <c:pt idx="3">
                  <c:v>34.659999999999997</c:v>
                </c:pt>
                <c:pt idx="4">
                  <c:v>25.86</c:v>
                </c:pt>
                <c:pt idx="5">
                  <c:v>18.059999999999999</c:v>
                </c:pt>
                <c:pt idx="6">
                  <c:v>33.21</c:v>
                </c:pt>
                <c:pt idx="7">
                  <c:v>20.28</c:v>
                </c:pt>
                <c:pt idx="8">
                  <c:v>21.13</c:v>
                </c:pt>
                <c:pt idx="9">
                  <c:v>28.68</c:v>
                </c:pt>
                <c:pt idx="10">
                  <c:v>36.15</c:v>
                </c:pt>
                <c:pt idx="11">
                  <c:v>22.34</c:v>
                </c:pt>
                <c:pt idx="12">
                  <c:v>19.61</c:v>
                </c:pt>
                <c:pt idx="13">
                  <c:v>32.39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29952"/>
        <c:axId val="197239936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Arkusz1!$A$2:$A$15</c:f>
              <c:strCache>
                <c:ptCount val="14"/>
                <c:pt idx="0">
                  <c:v>U WROCŁAWSKI</c:v>
                </c:pt>
                <c:pt idx="1">
                  <c:v>U WARSZAWSKI</c:v>
                </c:pt>
                <c:pt idx="2">
                  <c:v>U JAGIELLOŃSKI</c:v>
                </c:pt>
                <c:pt idx="3">
                  <c:v>UAM</c:v>
                </c:pt>
                <c:pt idx="4">
                  <c:v>U ŚLĄSKI </c:v>
                </c:pt>
                <c:pt idx="5">
                  <c:v>UMK</c:v>
                </c:pt>
                <c:pt idx="6">
                  <c:v>U GDAŃSKI</c:v>
                </c:pt>
                <c:pt idx="7">
                  <c:v>UMCS</c:v>
                </c:pt>
                <c:pt idx="8">
                  <c:v>KUL</c:v>
                </c:pt>
                <c:pt idx="9">
                  <c:v>UKSW</c:v>
                </c:pt>
                <c:pt idx="10">
                  <c:v>U ŁÓDZKI </c:v>
                </c:pt>
                <c:pt idx="11">
                  <c:v>UCZ ŁAZARSKIEGO</c:v>
                </c:pt>
                <c:pt idx="12">
                  <c:v>U RZESZOWSKI</c:v>
                </c:pt>
                <c:pt idx="13">
                  <c:v>U SZCZECIŃSKI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229952"/>
        <c:axId val="197239936"/>
      </c:lineChart>
      <c:catAx>
        <c:axId val="1972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7239936"/>
        <c:crosses val="autoZero"/>
        <c:auto val="1"/>
        <c:lblAlgn val="ctr"/>
        <c:lblOffset val="100"/>
        <c:noMultiLvlLbl val="0"/>
      </c:catAx>
      <c:valAx>
        <c:axId val="19723993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7229952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  W - M</c:v>
                </c:pt>
                <c:pt idx="1">
                  <c:v>KRAKOWSKA A</c:v>
                </c:pt>
                <c:pt idx="2">
                  <c:v>U W BIAŁYMSTOKU</c:v>
                </c:pt>
                <c:pt idx="3">
                  <c:v>A  KOŹMIŃSKIEGO</c:v>
                </c:pt>
                <c:pt idx="4">
                  <c:v>U OPOLSKI</c:v>
                </c:pt>
                <c:pt idx="5">
                  <c:v>SWPS</c:v>
                </c:pt>
                <c:pt idx="6">
                  <c:v>EWSPIA</c:v>
                </c:pt>
                <c:pt idx="7">
                  <c:v>KUL WZ W ST WOLI</c:v>
                </c:pt>
                <c:pt idx="8">
                  <c:v>WSUS</c:v>
                </c:pt>
                <c:pt idx="9">
                  <c:v>WSP WE WROCŁAWIU</c:v>
                </c:pt>
                <c:pt idx="10">
                  <c:v>WSAIB W GDYNI</c:v>
                </c:pt>
                <c:pt idx="11">
                  <c:v>WSEPINM W KIELCACH</c:v>
                </c:pt>
                <c:pt idx="12">
                  <c:v>WSPIA (RZESZÓW)</c:v>
                </c:pt>
                <c:pt idx="13">
                  <c:v>UCZ TECH – HANDLOWA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42.93</c:v>
                </c:pt>
                <c:pt idx="1">
                  <c:v>29.83</c:v>
                </c:pt>
                <c:pt idx="2">
                  <c:v>47.48</c:v>
                </c:pt>
                <c:pt idx="3">
                  <c:v>27.88</c:v>
                </c:pt>
                <c:pt idx="4">
                  <c:v>41.72</c:v>
                </c:pt>
                <c:pt idx="5">
                  <c:v>18.600000000000001</c:v>
                </c:pt>
                <c:pt idx="6">
                  <c:v>20</c:v>
                </c:pt>
                <c:pt idx="7">
                  <c:v>24.64</c:v>
                </c:pt>
                <c:pt idx="8">
                  <c:v>29.41</c:v>
                </c:pt>
                <c:pt idx="9">
                  <c:v>25</c:v>
                </c:pt>
                <c:pt idx="10">
                  <c:v>7.41</c:v>
                </c:pt>
                <c:pt idx="11">
                  <c:v>32.14</c:v>
                </c:pt>
                <c:pt idx="12">
                  <c:v>26.83</c:v>
                </c:pt>
                <c:pt idx="13">
                  <c:v>20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49080568108919809"/>
                  <c:y val="-0.1179740241280380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  W - M</c:v>
                </c:pt>
                <c:pt idx="1">
                  <c:v>KRAKOWSKA A</c:v>
                </c:pt>
                <c:pt idx="2">
                  <c:v>U W BIAŁYMSTOKU</c:v>
                </c:pt>
                <c:pt idx="3">
                  <c:v>A  KOŹMIŃSKIEGO</c:v>
                </c:pt>
                <c:pt idx="4">
                  <c:v>U OPOLSKI</c:v>
                </c:pt>
                <c:pt idx="5">
                  <c:v>SWPS</c:v>
                </c:pt>
                <c:pt idx="6">
                  <c:v>EWSPIA</c:v>
                </c:pt>
                <c:pt idx="7">
                  <c:v>KUL WZ W ST WOLI</c:v>
                </c:pt>
                <c:pt idx="8">
                  <c:v>WSUS</c:v>
                </c:pt>
                <c:pt idx="9">
                  <c:v>WSP WE WROCŁAWIU</c:v>
                </c:pt>
                <c:pt idx="10">
                  <c:v>WSAIB W GDYNI</c:v>
                </c:pt>
                <c:pt idx="11">
                  <c:v>WSEPINM W KIELCACH</c:v>
                </c:pt>
                <c:pt idx="12">
                  <c:v>WSPIA (RZESZÓW)</c:v>
                </c:pt>
                <c:pt idx="13">
                  <c:v>UCZ TECH – HANDLOWA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27.66</c:v>
                </c:pt>
                <c:pt idx="1">
                  <c:v>24.59</c:v>
                </c:pt>
                <c:pt idx="2">
                  <c:v>27.96</c:v>
                </c:pt>
                <c:pt idx="3">
                  <c:v>21.54</c:v>
                </c:pt>
                <c:pt idx="4">
                  <c:v>13.56</c:v>
                </c:pt>
                <c:pt idx="5">
                  <c:v>25.35</c:v>
                </c:pt>
                <c:pt idx="6">
                  <c:v>17.95</c:v>
                </c:pt>
                <c:pt idx="8">
                  <c:v>22.58</c:v>
                </c:pt>
                <c:pt idx="9">
                  <c:v>8.33</c:v>
                </c:pt>
                <c:pt idx="10">
                  <c:v>21.74</c:v>
                </c:pt>
                <c:pt idx="11">
                  <c:v>31.82</c:v>
                </c:pt>
                <c:pt idx="1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22336"/>
        <c:axId val="209024128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Arkusz1!$A$2:$A$15</c:f>
              <c:strCache>
                <c:ptCount val="14"/>
                <c:pt idx="0">
                  <c:v>U  W - M</c:v>
                </c:pt>
                <c:pt idx="1">
                  <c:v>KRAKOWSKA A</c:v>
                </c:pt>
                <c:pt idx="2">
                  <c:v>U W BIAŁYMSTOKU</c:v>
                </c:pt>
                <c:pt idx="3">
                  <c:v>A  KOŹMIŃSKIEGO</c:v>
                </c:pt>
                <c:pt idx="4">
                  <c:v>U OPOLSKI</c:v>
                </c:pt>
                <c:pt idx="5">
                  <c:v>SWPS</c:v>
                </c:pt>
                <c:pt idx="6">
                  <c:v>EWSPIA</c:v>
                </c:pt>
                <c:pt idx="7">
                  <c:v>KUL WZ W ST WOLI</c:v>
                </c:pt>
                <c:pt idx="8">
                  <c:v>WSUS</c:v>
                </c:pt>
                <c:pt idx="9">
                  <c:v>WSP WE WROCŁAWIU</c:v>
                </c:pt>
                <c:pt idx="10">
                  <c:v>WSAIB W GDYNI</c:v>
                </c:pt>
                <c:pt idx="11">
                  <c:v>WSEPINM W KIELCACH</c:v>
                </c:pt>
                <c:pt idx="12">
                  <c:v>WSPIA (RZESZÓW)</c:v>
                </c:pt>
                <c:pt idx="13">
                  <c:v>UCZ TECH – HANDLOWA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22336"/>
        <c:axId val="209024128"/>
      </c:lineChart>
      <c:catAx>
        <c:axId val="2090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09024128"/>
        <c:crosses val="autoZero"/>
        <c:auto val="1"/>
        <c:lblAlgn val="ctr"/>
        <c:lblOffset val="100"/>
        <c:noMultiLvlLbl val="0"/>
      </c:catAx>
      <c:valAx>
        <c:axId val="20902412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09022336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Arkusz1!$A$2:$A$10</c:f>
              <c:strCache>
                <c:ptCount val="9"/>
                <c:pt idx="0">
                  <c:v>KUL WZ TOMASZOWIE LUB.</c:v>
                </c:pt>
                <c:pt idx="1">
                  <c:v>WSPIA W POZNANIU</c:v>
                </c:pt>
                <c:pt idx="2">
                  <c:v>WSB W GDAŃSKU</c:v>
                </c:pt>
                <c:pt idx="3">
                  <c:v>WSFIP W BIELSKU-BIAŁEJ</c:v>
                </c:pt>
                <c:pt idx="4">
                  <c:v>WSH W SOSNOWCU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WSM W LEGNICY</c:v>
                </c:pt>
                <c:pt idx="8">
                  <c:v>PWSNSKIM W WARSZAWIE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17.649999999999999</c:v>
                </c:pt>
                <c:pt idx="1">
                  <c:v>20</c:v>
                </c:pt>
                <c:pt idx="2">
                  <c:v>31.25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66.67</c:v>
                </c:pt>
                <c:pt idx="7">
                  <c:v>50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31427623633216378"/>
                  <c:y val="-0.1698473453929955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Arkusz1!$A$2:$A$10</c:f>
              <c:strCache>
                <c:ptCount val="9"/>
                <c:pt idx="0">
                  <c:v>KUL WZ TOMASZOWIE LUB.</c:v>
                </c:pt>
                <c:pt idx="1">
                  <c:v>WSPIA W POZNANIU</c:v>
                </c:pt>
                <c:pt idx="2">
                  <c:v>WSB W GDAŃSKU</c:v>
                </c:pt>
                <c:pt idx="3">
                  <c:v>WSFIP W BIELSKU-BIAŁEJ</c:v>
                </c:pt>
                <c:pt idx="4">
                  <c:v>WSH W SOSNOWCU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WSM W LEGNICY</c:v>
                </c:pt>
                <c:pt idx="8">
                  <c:v>PWSNSKIM W WARSZAWIE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1">
                  <c:v>5.88</c:v>
                </c:pt>
                <c:pt idx="2">
                  <c:v>33.33</c:v>
                </c:pt>
                <c:pt idx="3">
                  <c:v>40</c:v>
                </c:pt>
                <c:pt idx="4">
                  <c:v>0</c:v>
                </c:pt>
                <c:pt idx="5">
                  <c:v>11.11</c:v>
                </c:pt>
                <c:pt idx="6">
                  <c:v>16.670000000000002</c:v>
                </c:pt>
                <c:pt idx="7">
                  <c:v>9.09</c:v>
                </c:pt>
                <c:pt idx="8">
                  <c:v>22.22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1856"/>
        <c:axId val="213243392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Arkusz1!$A$2:$A$10</c:f>
              <c:strCache>
                <c:ptCount val="9"/>
                <c:pt idx="0">
                  <c:v>KUL WZ TOMASZOWIE LUB.</c:v>
                </c:pt>
                <c:pt idx="1">
                  <c:v>WSPIA W POZNANIU</c:v>
                </c:pt>
                <c:pt idx="2">
                  <c:v>WSB W GDAŃSKU</c:v>
                </c:pt>
                <c:pt idx="3">
                  <c:v>WSFIP W BIELSKU-BIAŁEJ</c:v>
                </c:pt>
                <c:pt idx="4">
                  <c:v>WSH W SOSNOWCU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WSM W LEGNICY</c:v>
                </c:pt>
                <c:pt idx="8">
                  <c:v>PWSNSKIM W WARSZAWIE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41856"/>
        <c:axId val="213243392"/>
      </c:lineChart>
      <c:catAx>
        <c:axId val="2132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3243392"/>
        <c:crosses val="autoZero"/>
        <c:auto val="1"/>
        <c:lblAlgn val="ctr"/>
        <c:lblOffset val="100"/>
        <c:noMultiLvlLbl val="0"/>
      </c:catAx>
      <c:valAx>
        <c:axId val="21324339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3241856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3366169191077542E-2"/>
          <c:w val="1"/>
          <c:h val="0.9066337926315349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42742053076699"/>
                  <c:y val="-0.190591482961747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STACJONARNE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442</a:t>
                    </a:r>
                    <a:r>
                      <a:rPr lang="pl-PL" dirty="0" smtClean="0"/>
                      <a:t> OSOBY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</a:t>
                    </a:r>
                    <a:r>
                      <a:rPr lang="pl-PL" dirty="0" smtClean="0"/>
                      <a:t>0,58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412510936132985"/>
                  <c:y val="0.16002649601863736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NIESTACJONARNE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017</a:t>
                    </a:r>
                    <a:r>
                      <a:rPr lang="pl-PL" dirty="0" smtClean="0"/>
                      <a:t> OSÓB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29</a:t>
                    </a:r>
                    <a:r>
                      <a:rPr lang="pl-PL" dirty="0" smtClean="0"/>
                      <a:t>,39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Arkusz1!$A$2:$A$4</c:f>
              <c:strCache>
                <c:ptCount val="3"/>
                <c:pt idx="0">
                  <c:v>STACJONARNE</c:v>
                </c:pt>
                <c:pt idx="1">
                  <c:v>NIESTACJONARNE</c:v>
                </c:pt>
                <c:pt idx="2">
                  <c:v>BRAK DANYCH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2442</c:v>
                </c:pt>
                <c:pt idx="1">
                  <c:v>1017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35196631268616"/>
          <c:y val="0.12694287826044021"/>
          <c:w val="0.78678024031656812"/>
          <c:h val="0.7981229323285068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812332956681417"/>
                  <c:y val="0.127958969065165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PIERWSZY</a:t>
                    </a:r>
                  </a:p>
                  <a:p>
                    <a:r>
                      <a:rPr lang="pl-PL" dirty="0" smtClean="0"/>
                      <a:t>5 172 OSOBY</a:t>
                    </a:r>
                  </a:p>
                  <a:p>
                    <a:r>
                      <a:rPr lang="pl-PL" dirty="0" smtClean="0"/>
                      <a:t>64,3%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767724543704719"/>
                  <c:y val="-0.26561786344727129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1 755 OSÓB</a:t>
                    </a:r>
                  </a:p>
                  <a:p>
                    <a:r>
                      <a:rPr lang="pl-PL" baseline="0" dirty="0" smtClean="0"/>
                      <a:t> 21,8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3228015315371465E-2"/>
                  <c:y val="9.355808459553877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/>
                      <a:t>PRZYSTĘPUJĄCY PO RAZ </a:t>
                    </a:r>
                    <a:r>
                      <a:rPr lang="pl-PL" sz="1200" dirty="0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665 OSÓB –</a:t>
                    </a:r>
                    <a:r>
                      <a:rPr lang="pl-PL" sz="1200" baseline="0" dirty="0" smtClean="0"/>
                      <a:t> </a:t>
                    </a:r>
                    <a:r>
                      <a:rPr lang="pl-PL" sz="1200" dirty="0" smtClean="0"/>
                      <a:t>8,3%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11059024155401E-2"/>
                  <c:y val="6.265198928514115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/>
                      <a:t>PRZYSTĘPUJĄCY PO RAZ </a:t>
                    </a:r>
                    <a:r>
                      <a:rPr lang="pl-PL" sz="1200" dirty="0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272 OSOBY – 3,4%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500677883125904E-2"/>
                  <c:y val="7.056565474206569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98 OSÓB – 1,2%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5900595507454905E-2"/>
                  <c:y val="-4.85545973286918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SZÓSTY 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40 OSÓB –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0,5%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2060349211424567E-2"/>
                  <c:y val="-0.2186701477613598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SIÓDMY I </a:t>
                    </a:r>
                    <a:r>
                      <a:rPr lang="pl-PL" dirty="0" smtClean="0"/>
                      <a:t>WIĘCEJ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32 OSOBY – 0,4%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302137160911663"/>
                  <c:y val="-9.704361552420101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 </a:t>
                    </a:r>
                    <a:r>
                      <a:rPr lang="en-US" sz="1200" dirty="0" smtClean="0"/>
                      <a:t>BRAK DANYCH</a:t>
                    </a:r>
                    <a:r>
                      <a:rPr lang="pl-PL" sz="1200" baseline="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6 OSÓB – 0,1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  <c:pt idx="7">
                  <c:v>BRAK DANYCH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5172</c:v>
                </c:pt>
                <c:pt idx="1">
                  <c:v>1755</c:v>
                </c:pt>
                <c:pt idx="2">
                  <c:v>665</c:v>
                </c:pt>
                <c:pt idx="3">
                  <c:v>272</c:v>
                </c:pt>
                <c:pt idx="4">
                  <c:v>98</c:v>
                </c:pt>
                <c:pt idx="5">
                  <c:v>40</c:v>
                </c:pt>
                <c:pt idx="6">
                  <c:v>32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2 420</a:t>
                    </a:r>
                    <a:endParaRPr lang="pl-PL" sz="1600" b="0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927 - </a:t>
                    </a:r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- 5172</c:v>
                </c:pt>
                <c:pt idx="1">
                  <c:v>PO RAZ KOLEJNY PRZYSTĄPIŁY - 2862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2420</c:v>
                </c:pt>
                <c:pt idx="1">
                  <c:v>927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2 752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pl-PL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1 935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- 5172</c:v>
                </c:pt>
                <c:pt idx="1">
                  <c:v>PO RAZ KOLEJNY PRZYSTĄPIŁY - 2862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2752</c:v>
                </c:pt>
                <c:pt idx="1">
                  <c:v>1935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3868544"/>
        <c:axId val="213870080"/>
      </c:barChart>
      <c:catAx>
        <c:axId val="21386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3870080"/>
        <c:crosses val="autoZero"/>
        <c:auto val="1"/>
        <c:lblAlgn val="ctr"/>
        <c:lblOffset val="100"/>
        <c:noMultiLvlLbl val="0"/>
      </c:catAx>
      <c:valAx>
        <c:axId val="213870080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386854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46,8%</c:v>
                </c:pt>
                <c:pt idx="1">
                  <c:v>2 RAZ  39%</c:v>
                </c:pt>
                <c:pt idx="2">
                  <c:v>3 RAZ  23,6%</c:v>
                </c:pt>
                <c:pt idx="3">
                  <c:v>4 RAZ  22,1%</c:v>
                </c:pt>
                <c:pt idx="4">
                  <c:v>5 RAZ  14,3%</c:v>
                </c:pt>
                <c:pt idx="5">
                  <c:v>6 RAZ J 17,5%</c:v>
                </c:pt>
                <c:pt idx="6">
                  <c:v>7 RAZ I WIĘCEJ 12,5%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5172</c:v>
                </c:pt>
                <c:pt idx="1">
                  <c:v>1755</c:v>
                </c:pt>
                <c:pt idx="2">
                  <c:v>665</c:v>
                </c:pt>
                <c:pt idx="3">
                  <c:v>272</c:v>
                </c:pt>
                <c:pt idx="4">
                  <c:v>98</c:v>
                </c:pt>
                <c:pt idx="5">
                  <c:v>40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46,8%</c:v>
                </c:pt>
                <c:pt idx="1">
                  <c:v>2 RAZ  39%</c:v>
                </c:pt>
                <c:pt idx="2">
                  <c:v>3 RAZ  23,6%</c:v>
                </c:pt>
                <c:pt idx="3">
                  <c:v>4 RAZ  22,1%</c:v>
                </c:pt>
                <c:pt idx="4">
                  <c:v>5 RAZ  14,3%</c:v>
                </c:pt>
                <c:pt idx="5">
                  <c:v>6 RAZ J 17,5%</c:v>
                </c:pt>
                <c:pt idx="6">
                  <c:v>7 RAZ I WIĘCEJ 12,5%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2420</c:v>
                </c:pt>
                <c:pt idx="1">
                  <c:v>685</c:v>
                </c:pt>
                <c:pt idx="2">
                  <c:v>157</c:v>
                </c:pt>
                <c:pt idx="3">
                  <c:v>60</c:v>
                </c:pt>
                <c:pt idx="4">
                  <c:v>14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7522944"/>
        <c:axId val="217524480"/>
      </c:barChart>
      <c:catAx>
        <c:axId val="21752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7524480"/>
        <c:crosses val="autoZero"/>
        <c:auto val="1"/>
        <c:lblAlgn val="ctr"/>
        <c:lblOffset val="100"/>
        <c:noMultiLvlLbl val="0"/>
      </c:catAx>
      <c:valAx>
        <c:axId val="217524480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752294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31121383983531"/>
          <c:y val="0.16858562783147552"/>
          <c:w val="0.72082099278941891"/>
          <c:h val="0.7295348742115074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0165650067788312"/>
                  <c:y val="0.1562019729289338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PIERWSZY</a:t>
                    </a:r>
                  </a:p>
                  <a:p>
                    <a:r>
                      <a:rPr lang="pl-PL" dirty="0" smtClean="0"/>
                      <a:t>2 420 OSÓB – 72,3%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593989556715916"/>
                  <c:y val="-0.2177956307323877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PRZYSTĘPUJĄCY </a:t>
                    </a:r>
                    <a:r>
                      <a:rPr lang="pl-PL" sz="1200" dirty="0"/>
                      <a:t>PO RAZ </a:t>
                    </a:r>
                    <a:r>
                      <a:rPr lang="pl-PL" sz="1200" dirty="0" smtClean="0"/>
                      <a:t>DRUGI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685 OSÓB – 20,5%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010021470062495"/>
                  <c:y val="0.1205086008961967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 157 OSÓB –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4,7%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11591394994052"/>
                  <c:y val="0.1164558104655038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 60 OSÓB – 1,8%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9280296769193671E-2"/>
                  <c:y val="1.334033872779567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14 OSÓB – 0,4%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995481080241311"/>
                  <c:y val="-0.1811791359602019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SZÓSTY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7 OSÓB –</a:t>
                    </a:r>
                    <a:r>
                      <a:rPr lang="pl-PL" baseline="0" dirty="0" smtClean="0"/>
                      <a:t>  </a:t>
                    </a:r>
                    <a:r>
                      <a:rPr lang="pl-PL" dirty="0" smtClean="0"/>
                      <a:t>0,2%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988789411835902"/>
                  <c:y val="-0.1300615518028860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SIÓDMY I </a:t>
                    </a:r>
                    <a:r>
                      <a:rPr lang="pl-PL" dirty="0" smtClean="0"/>
                      <a:t>WIĘCEJ 4 OSOBY – 0,1%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894505849846856"/>
                  <c:y val="-8.079349208112673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endParaRPr lang="pl-PL" sz="1200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3 OSOBY -0,</a:t>
                    </a:r>
                    <a:r>
                      <a:rPr lang="en-US" sz="1200" dirty="0" smtClean="0"/>
                      <a:t>1</a:t>
                    </a:r>
                    <a:r>
                      <a:rPr lang="en-US" sz="12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2420</c:v>
                </c:pt>
                <c:pt idx="1">
                  <c:v>685</c:v>
                </c:pt>
                <c:pt idx="2">
                  <c:v>157</c:v>
                </c:pt>
                <c:pt idx="3">
                  <c:v>60</c:v>
                </c:pt>
                <c:pt idx="4">
                  <c:v>14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672391930733854E-2"/>
          <c:w val="0.59147719925472764"/>
          <c:h val="0.890564726225114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6731946678055809"/>
                  <c:y val="-0.32220258981348276"/>
                </c:manualLayout>
              </c:layout>
              <c:tx>
                <c:rich>
                  <a:bodyPr/>
                  <a:lstStyle/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SZCZECIŃSKI </a:t>
                    </a: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90,2%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Arkusz1!$A$2:$A$6</c:f>
              <c:strCache>
                <c:ptCount val="5"/>
                <c:pt idx="0">
                  <c:v>Uniwersytet Szczeciński</c:v>
                </c:pt>
                <c:pt idx="1">
                  <c:v>Uczelnia Łazarskiego </c:v>
                </c:pt>
                <c:pt idx="2">
                  <c:v>Uniwersytet Gdański</c:v>
                </c:pt>
                <c:pt idx="3">
                  <c:v>Uniwersytet Wrocławski</c:v>
                </c:pt>
                <c:pt idx="4">
                  <c:v>UAM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Arkusz1!$A$2</c:f>
              <c:strCache>
                <c:ptCount val="1"/>
                <c:pt idx="0">
                  <c:v>WSZYSTCY PRZYSTEPUJĄCY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456499368922579E-2"/>
                  <c:y val="1.9161142940834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10849432030321E-2"/>
                  <c:y val="9.3761546174614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65199495138062E-2"/>
                  <c:y val="8.4180979826834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565199495138062E-2"/>
                  <c:y val="7.7793927057252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9549558245806E-2"/>
                  <c:y val="1.09047775782125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02149305814836E-2"/>
                  <c:y val="2.806032660894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118.92</c:v>
                </c:pt>
                <c:pt idx="1">
                  <c:v>113.83</c:v>
                </c:pt>
                <c:pt idx="2">
                  <c:v>109.74</c:v>
                </c:pt>
                <c:pt idx="3">
                  <c:v>107.29</c:v>
                </c:pt>
                <c:pt idx="4">
                  <c:v>106.52</c:v>
                </c:pt>
                <c:pt idx="5">
                  <c:v>106.87</c:v>
                </c:pt>
              </c:numCache>
            </c:numRef>
          </c:val>
        </c:ser>
        <c:ser>
          <c:idx val="0"/>
          <c:order val="1"/>
          <c:tx>
            <c:strRef>
              <c:f>Arkusz1!$A$3</c:f>
              <c:strCache>
                <c:ptCount val="1"/>
                <c:pt idx="0">
                  <c:v>ABSOLWENCI 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6499368922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73899621353547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82599747569031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19549558245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Arkusz1!$B$3:$G$3</c:f>
              <c:numCache>
                <c:formatCode>General</c:formatCode>
                <c:ptCount val="6"/>
                <c:pt idx="0">
                  <c:v>120.34</c:v>
                </c:pt>
                <c:pt idx="1">
                  <c:v>115.03</c:v>
                </c:pt>
                <c:pt idx="2">
                  <c:v>110.61</c:v>
                </c:pt>
                <c:pt idx="3">
                  <c:v>108</c:v>
                </c:pt>
                <c:pt idx="4">
                  <c:v>107.11</c:v>
                </c:pt>
                <c:pt idx="5">
                  <c:v>108.14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21728"/>
        <c:axId val="218123264"/>
      </c:barChart>
      <c:catAx>
        <c:axId val="21812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8123264"/>
        <c:crosses val="autoZero"/>
        <c:auto val="1"/>
        <c:lblAlgn val="ctr"/>
        <c:lblOffset val="100"/>
        <c:noMultiLvlLbl val="0"/>
      </c:catAx>
      <c:valAx>
        <c:axId val="218123264"/>
        <c:scaling>
          <c:orientation val="minMax"/>
          <c:max val="125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81217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1583846055671E-2"/>
          <c:y val="0.11443630222041438"/>
          <c:w val="0.9580231443521886"/>
          <c:h val="0.799175316549827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ADWOKACKĄ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150-141</c:v>
                </c:pt>
                <c:pt idx="1">
                  <c:v>140-131</c:v>
                </c:pt>
                <c:pt idx="2">
                  <c:v>130-121</c:v>
                </c:pt>
                <c:pt idx="3">
                  <c:v>120-111</c:v>
                </c:pt>
                <c:pt idx="4">
                  <c:v>110-100</c:v>
                </c:pt>
                <c:pt idx="5">
                  <c:v>99-90</c:v>
                </c:pt>
                <c:pt idx="6">
                  <c:v>89-80</c:v>
                </c:pt>
                <c:pt idx="7">
                  <c:v>79-70</c:v>
                </c:pt>
                <c:pt idx="8">
                  <c:v>69-60</c:v>
                </c:pt>
                <c:pt idx="9">
                  <c:v>59-50</c:v>
                </c:pt>
                <c:pt idx="10">
                  <c:v>PONIŻEJ 50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3.0000000000000001E-3</c:v>
                </c:pt>
                <c:pt idx="1">
                  <c:v>0.91</c:v>
                </c:pt>
                <c:pt idx="2">
                  <c:v>4.5599999999999996</c:v>
                </c:pt>
                <c:pt idx="3">
                  <c:v>12.19</c:v>
                </c:pt>
                <c:pt idx="4">
                  <c:v>24.95</c:v>
                </c:pt>
                <c:pt idx="5">
                  <c:v>25.59</c:v>
                </c:pt>
                <c:pt idx="6">
                  <c:v>17.93</c:v>
                </c:pt>
                <c:pt idx="7">
                  <c:v>9.82</c:v>
                </c:pt>
                <c:pt idx="8">
                  <c:v>5.91</c:v>
                </c:pt>
                <c:pt idx="9">
                  <c:v>0.54</c:v>
                </c:pt>
                <c:pt idx="10">
                  <c:v>7.0000000000000007E-2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RADCOWSKĄ</c:v>
                </c:pt>
              </c:strCache>
            </c:strRef>
          </c:tx>
          <c:spPr>
            <a:ln w="571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150-141</c:v>
                </c:pt>
                <c:pt idx="1">
                  <c:v>140-131</c:v>
                </c:pt>
                <c:pt idx="2">
                  <c:v>130-121</c:v>
                </c:pt>
                <c:pt idx="3">
                  <c:v>120-111</c:v>
                </c:pt>
                <c:pt idx="4">
                  <c:v>110-100</c:v>
                </c:pt>
                <c:pt idx="5">
                  <c:v>99-90</c:v>
                </c:pt>
                <c:pt idx="6">
                  <c:v>89-80</c:v>
                </c:pt>
                <c:pt idx="7">
                  <c:v>79-70</c:v>
                </c:pt>
                <c:pt idx="8">
                  <c:v>69-60</c:v>
                </c:pt>
                <c:pt idx="9">
                  <c:v>59-50</c:v>
                </c:pt>
                <c:pt idx="10">
                  <c:v>PONIŻEJ 50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0</c:v>
                </c:pt>
                <c:pt idx="1">
                  <c:v>0.39</c:v>
                </c:pt>
                <c:pt idx="2">
                  <c:v>3.2</c:v>
                </c:pt>
                <c:pt idx="3">
                  <c:v>11</c:v>
                </c:pt>
                <c:pt idx="4">
                  <c:v>25.83</c:v>
                </c:pt>
                <c:pt idx="5">
                  <c:v>25.74</c:v>
                </c:pt>
                <c:pt idx="6">
                  <c:v>18.690000000000001</c:v>
                </c:pt>
                <c:pt idx="7">
                  <c:v>10.71</c:v>
                </c:pt>
                <c:pt idx="8">
                  <c:v>3.73</c:v>
                </c:pt>
                <c:pt idx="9">
                  <c:v>0.62</c:v>
                </c:pt>
                <c:pt idx="10">
                  <c:v>7.0000000000000007E-2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NOTARIALNĄ</c:v>
                </c:pt>
              </c:strCache>
            </c:strRef>
          </c:tx>
          <c:spPr>
            <a:ln w="381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150-141</c:v>
                </c:pt>
                <c:pt idx="1">
                  <c:v>140-131</c:v>
                </c:pt>
                <c:pt idx="2">
                  <c:v>130-121</c:v>
                </c:pt>
                <c:pt idx="3">
                  <c:v>120-111</c:v>
                </c:pt>
                <c:pt idx="4">
                  <c:v>110-100</c:v>
                </c:pt>
                <c:pt idx="5">
                  <c:v>99-90</c:v>
                </c:pt>
                <c:pt idx="6">
                  <c:v>89-80</c:v>
                </c:pt>
                <c:pt idx="7">
                  <c:v>79-70</c:v>
                </c:pt>
                <c:pt idx="8">
                  <c:v>69-60</c:v>
                </c:pt>
                <c:pt idx="9">
                  <c:v>59-50</c:v>
                </c:pt>
                <c:pt idx="10">
                  <c:v>PONIŻEJ 50</c:v>
                </c:pt>
              </c:strCache>
            </c:str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0.14000000000000001</c:v>
                </c:pt>
                <c:pt idx="1">
                  <c:v>2.4500000000000002</c:v>
                </c:pt>
                <c:pt idx="2">
                  <c:v>6.12</c:v>
                </c:pt>
                <c:pt idx="3">
                  <c:v>14.28</c:v>
                </c:pt>
                <c:pt idx="4">
                  <c:v>21.63</c:v>
                </c:pt>
                <c:pt idx="5">
                  <c:v>19.32</c:v>
                </c:pt>
                <c:pt idx="6">
                  <c:v>17.96</c:v>
                </c:pt>
                <c:pt idx="7">
                  <c:v>11.29</c:v>
                </c:pt>
                <c:pt idx="8">
                  <c:v>5.44</c:v>
                </c:pt>
                <c:pt idx="9">
                  <c:v>1.22</c:v>
                </c:pt>
                <c:pt idx="10">
                  <c:v>0.14000000000000001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KOMORNICZĄ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150-141</c:v>
                </c:pt>
                <c:pt idx="1">
                  <c:v>140-131</c:v>
                </c:pt>
                <c:pt idx="2">
                  <c:v>130-121</c:v>
                </c:pt>
                <c:pt idx="3">
                  <c:v>120-111</c:v>
                </c:pt>
                <c:pt idx="4">
                  <c:v>110-100</c:v>
                </c:pt>
                <c:pt idx="5">
                  <c:v>99-90</c:v>
                </c:pt>
                <c:pt idx="6">
                  <c:v>89-80</c:v>
                </c:pt>
                <c:pt idx="7">
                  <c:v>79-70</c:v>
                </c:pt>
                <c:pt idx="8">
                  <c:v>69-60</c:v>
                </c:pt>
                <c:pt idx="9">
                  <c:v>59-50</c:v>
                </c:pt>
                <c:pt idx="10">
                  <c:v>PONIŻEJ 50</c:v>
                </c:pt>
              </c:strCache>
            </c:strRef>
          </c:cat>
          <c:val>
            <c:numRef>
              <c:f>Arkusz1!$E$2:$E$12</c:f>
              <c:numCache>
                <c:formatCode>General</c:formatCode>
                <c:ptCount val="11"/>
                <c:pt idx="0">
                  <c:v>0</c:v>
                </c:pt>
                <c:pt idx="1">
                  <c:v>0.39</c:v>
                </c:pt>
                <c:pt idx="2">
                  <c:v>3.2</c:v>
                </c:pt>
                <c:pt idx="3">
                  <c:v>11</c:v>
                </c:pt>
                <c:pt idx="4">
                  <c:v>25.83</c:v>
                </c:pt>
                <c:pt idx="5">
                  <c:v>27.93</c:v>
                </c:pt>
                <c:pt idx="6">
                  <c:v>24.3</c:v>
                </c:pt>
                <c:pt idx="7">
                  <c:v>11.73</c:v>
                </c:pt>
                <c:pt idx="8">
                  <c:v>3.91</c:v>
                </c:pt>
                <c:pt idx="9">
                  <c:v>0.28000000000000003</c:v>
                </c:pt>
                <c:pt idx="10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13984"/>
        <c:axId val="230315520"/>
      </c:lineChart>
      <c:catAx>
        <c:axId val="2303139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0315520"/>
        <c:crosses val="autoZero"/>
        <c:auto val="1"/>
        <c:lblAlgn val="ctr"/>
        <c:lblOffset val="100"/>
        <c:noMultiLvlLbl val="0"/>
      </c:catAx>
      <c:valAx>
        <c:axId val="23031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pl-PL"/>
          </a:p>
        </c:txPr>
        <c:crossAx val="2303139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ZDAWLANOŚCI</c:v>
                </c:pt>
              </c:strCache>
            </c:strRef>
          </c:tx>
          <c:invertIfNegative val="0"/>
          <c:dLbls>
            <c:delete val="1"/>
          </c:dLbls>
          <c:cat>
            <c:strRef>
              <c:f>Arkusz1!$A$2:$A$16</c:f>
              <c:strCache>
                <c:ptCount val="15"/>
                <c:pt idx="0">
                  <c:v>UNIWERSYTET JAGIELLOŃSKI </c:v>
                </c:pt>
                <c:pt idx="1">
                  <c:v>UNIWERSYTET ŁÓDZKI</c:v>
                </c:pt>
                <c:pt idx="2">
                  <c:v>UAM W POZNANIU</c:v>
                </c:pt>
                <c:pt idx="3">
                  <c:v>UNIWERSYTET WARSZAWSKI</c:v>
                </c:pt>
                <c:pt idx="4">
                  <c:v>UMSC W LUBLINIE </c:v>
                </c:pt>
                <c:pt idx="5">
                  <c:v>KATOLICKI UNIWERSYTET LUBELSKI</c:v>
                </c:pt>
                <c:pt idx="6">
                  <c:v>UMK W TORUNIU</c:v>
                </c:pt>
                <c:pt idx="7">
                  <c:v>UNIWERSYTET GDAŃSKI</c:v>
                </c:pt>
                <c:pt idx="8">
                  <c:v>UNIWERSYTET ŚLĄSKI </c:v>
                </c:pt>
                <c:pt idx="9">
                  <c:v>UNIWERSYTET WROCŁAWSKI</c:v>
                </c:pt>
                <c:pt idx="10">
                  <c:v>UKSW W WARSZAWIE</c:v>
                </c:pt>
                <c:pt idx="11">
                  <c:v>UNIWERSYTET WARMIŃSKO-MAZURSKI</c:v>
                </c:pt>
                <c:pt idx="12">
                  <c:v>UNIWERSYTET SZCZECIŃSKI</c:v>
                </c:pt>
                <c:pt idx="13">
                  <c:v>UNIWERSYTET RZESZOWSKI</c:v>
                </c:pt>
                <c:pt idx="14">
                  <c:v>UNIWERSYTET OPOLSKI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77.3</c:v>
                </c:pt>
                <c:pt idx="1">
                  <c:v>70.7</c:v>
                </c:pt>
                <c:pt idx="2">
                  <c:v>60.8</c:v>
                </c:pt>
                <c:pt idx="3">
                  <c:v>58.4</c:v>
                </c:pt>
                <c:pt idx="4">
                  <c:v>58.4</c:v>
                </c:pt>
                <c:pt idx="5">
                  <c:v>57.8</c:v>
                </c:pt>
                <c:pt idx="6">
                  <c:v>57.6</c:v>
                </c:pt>
                <c:pt idx="7">
                  <c:v>57</c:v>
                </c:pt>
                <c:pt idx="8">
                  <c:v>56.1</c:v>
                </c:pt>
                <c:pt idx="9">
                  <c:v>51.6</c:v>
                </c:pt>
                <c:pt idx="10">
                  <c:v>51.3</c:v>
                </c:pt>
                <c:pt idx="11">
                  <c:v>50</c:v>
                </c:pt>
                <c:pt idx="12">
                  <c:v>49.6</c:v>
                </c:pt>
                <c:pt idx="13">
                  <c:v>45.2</c:v>
                </c:pt>
                <c:pt idx="14">
                  <c:v>38.299999999999997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203776"/>
        <c:axId val="23020531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ŚREDNIA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9355131339860308E-2"/>
                  <c:y val="-0.109070483396581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9355131339860308E-2"/>
                  <c:y val="-5.569556598974383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8948766941414223E-2"/>
                  <c:y val="-4.34883186495260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Arkusz1!$A$2:$A$16</c:f>
              <c:strCache>
                <c:ptCount val="15"/>
                <c:pt idx="0">
                  <c:v>UNIWERSYTET JAGIELLOŃSKI </c:v>
                </c:pt>
                <c:pt idx="1">
                  <c:v>UNIWERSYTET ŁÓDZKI</c:v>
                </c:pt>
                <c:pt idx="2">
                  <c:v>UAM W POZNANIU</c:v>
                </c:pt>
                <c:pt idx="3">
                  <c:v>UNIWERSYTET WARSZAWSKI</c:v>
                </c:pt>
                <c:pt idx="4">
                  <c:v>UMSC W LUBLINIE </c:v>
                </c:pt>
                <c:pt idx="5">
                  <c:v>KATOLICKI UNIWERSYTET LUBELSKI</c:v>
                </c:pt>
                <c:pt idx="6">
                  <c:v>UMK W TORUNIU</c:v>
                </c:pt>
                <c:pt idx="7">
                  <c:v>UNIWERSYTET GDAŃSKI</c:v>
                </c:pt>
                <c:pt idx="8">
                  <c:v>UNIWERSYTET ŚLĄSKI </c:v>
                </c:pt>
                <c:pt idx="9">
                  <c:v>UNIWERSYTET WROCŁAWSKI</c:v>
                </c:pt>
                <c:pt idx="10">
                  <c:v>UKSW W WARSZAWIE</c:v>
                </c:pt>
                <c:pt idx="11">
                  <c:v>UNIWERSYTET WARMIŃSKO-MAZURSKI</c:v>
                </c:pt>
                <c:pt idx="12">
                  <c:v>UNIWERSYTET SZCZECIŃSKI</c:v>
                </c:pt>
                <c:pt idx="13">
                  <c:v>UNIWERSYTET RZESZOWSKI</c:v>
                </c:pt>
                <c:pt idx="14">
                  <c:v>UNIWERSYTET OPOLSKI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  <c:pt idx="14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203776"/>
        <c:axId val="230205312"/>
      </c:lineChart>
      <c:catAx>
        <c:axId val="23020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205312"/>
        <c:crosses val="autoZero"/>
        <c:auto val="1"/>
        <c:lblAlgn val="ctr"/>
        <c:lblOffset val="100"/>
        <c:noMultiLvlLbl val="0"/>
      </c:catAx>
      <c:valAx>
        <c:axId val="230205312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20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ZDAWLANOŚCI</c:v>
                </c:pt>
              </c:strCache>
            </c:strRef>
          </c:tx>
          <c:invertIfNegative val="0"/>
          <c:dLbls>
            <c:delete val="1"/>
          </c:dLbls>
          <c:cat>
            <c:strRef>
              <c:f>Arkusz1!$A$2:$A$16</c:f>
              <c:strCache>
                <c:ptCount val="15"/>
                <c:pt idx="0">
                  <c:v>UNIWERSYTET W BIAŁYMSTOKU</c:v>
                </c:pt>
                <c:pt idx="1">
                  <c:v>KRAKOWSKA AKADEMIA</c:v>
                </c:pt>
                <c:pt idx="2">
                  <c:v>WSEPINM W KIELCACH</c:v>
                </c:pt>
                <c:pt idx="3">
                  <c:v>WSB W GDAŃSKU</c:v>
                </c:pt>
                <c:pt idx="4">
                  <c:v>UCZELNIA ŁAZARSKIEGO </c:v>
                </c:pt>
                <c:pt idx="5">
                  <c:v>KUL WZ W STALOWEJ WOLI</c:v>
                </c:pt>
                <c:pt idx="6">
                  <c:v>AKADEMIA  KOŹMIŃSKIEGO</c:v>
                </c:pt>
                <c:pt idx="7">
                  <c:v>SWPS </c:v>
                </c:pt>
                <c:pt idx="8">
                  <c:v>WSPIA -  RZESZOWSKA SZKOŁA WYŻSZA</c:v>
                </c:pt>
                <c:pt idx="9">
                  <c:v>EWSPIA </c:v>
                </c:pt>
                <c:pt idx="10">
                  <c:v>WSUS</c:v>
                </c:pt>
                <c:pt idx="11">
                  <c:v>WSP  WE WROCŁAWIU</c:v>
                </c:pt>
                <c:pt idx="12">
                  <c:v>WSAIB W GDYNI</c:v>
                </c:pt>
                <c:pt idx="13">
                  <c:v>K-PSW KW BYDGOSZCZY</c:v>
                </c:pt>
                <c:pt idx="14">
                  <c:v>WSH W SOSNOWCU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48.3</c:v>
                </c:pt>
                <c:pt idx="1">
                  <c:v>39.200000000000003</c:v>
                </c:pt>
                <c:pt idx="2">
                  <c:v>33.33</c:v>
                </c:pt>
                <c:pt idx="3">
                  <c:v>33.33</c:v>
                </c:pt>
                <c:pt idx="4">
                  <c:v>32.9</c:v>
                </c:pt>
                <c:pt idx="5">
                  <c:v>30.8</c:v>
                </c:pt>
                <c:pt idx="6">
                  <c:v>28.7</c:v>
                </c:pt>
                <c:pt idx="7">
                  <c:v>23.2</c:v>
                </c:pt>
                <c:pt idx="8">
                  <c:v>20</c:v>
                </c:pt>
                <c:pt idx="9">
                  <c:v>17.600000000000001</c:v>
                </c:pt>
                <c:pt idx="10">
                  <c:v>17.399999999999999</c:v>
                </c:pt>
                <c:pt idx="11">
                  <c:v>17.2</c:v>
                </c:pt>
                <c:pt idx="12">
                  <c:v>12</c:v>
                </c:pt>
                <c:pt idx="13">
                  <c:v>6.7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714368"/>
        <c:axId val="23072025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ŚREDNIA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7897533882828446E-2"/>
                  <c:y val="-2.7847965723106789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</a:t>
                    </a:r>
                    <a:r>
                      <a:rPr lang="pl-PL" sz="16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6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9355131339860308E-2"/>
                  <c:y val="-5.569556598974383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8948766941414223E-2"/>
                  <c:y val="-4.34883186495260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Arkusz1!$A$2:$A$16</c:f>
              <c:strCache>
                <c:ptCount val="15"/>
                <c:pt idx="0">
                  <c:v>UNIWERSYTET W BIAŁYMSTOKU</c:v>
                </c:pt>
                <c:pt idx="1">
                  <c:v>KRAKOWSKA AKADEMIA</c:v>
                </c:pt>
                <c:pt idx="2">
                  <c:v>WSEPINM W KIELCACH</c:v>
                </c:pt>
                <c:pt idx="3">
                  <c:v>WSB W GDAŃSKU</c:v>
                </c:pt>
                <c:pt idx="4">
                  <c:v>UCZELNIA ŁAZARSKIEGO </c:v>
                </c:pt>
                <c:pt idx="5">
                  <c:v>KUL WZ W STALOWEJ WOLI</c:v>
                </c:pt>
                <c:pt idx="6">
                  <c:v>AKADEMIA  KOŹMIŃSKIEGO</c:v>
                </c:pt>
                <c:pt idx="7">
                  <c:v>SWPS </c:v>
                </c:pt>
                <c:pt idx="8">
                  <c:v>WSPIA -  RZESZOWSKA SZKOŁA WYŻSZA</c:v>
                </c:pt>
                <c:pt idx="9">
                  <c:v>EWSPIA </c:v>
                </c:pt>
                <c:pt idx="10">
                  <c:v>WSUS</c:v>
                </c:pt>
                <c:pt idx="11">
                  <c:v>WSP  WE WROCŁAWIU</c:v>
                </c:pt>
                <c:pt idx="12">
                  <c:v>WSAIB W GDYNI</c:v>
                </c:pt>
                <c:pt idx="13">
                  <c:v>K-PSW KW BYDGOSZCZY</c:v>
                </c:pt>
                <c:pt idx="14">
                  <c:v>WSH W SOSNOWCU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  <c:pt idx="14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714368"/>
        <c:axId val="230720256"/>
      </c:lineChart>
      <c:catAx>
        <c:axId val="23071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720256"/>
        <c:crosses val="autoZero"/>
        <c:auto val="1"/>
        <c:lblAlgn val="ctr"/>
        <c:lblOffset val="100"/>
        <c:noMultiLvlLbl val="0"/>
      </c:catAx>
      <c:valAx>
        <c:axId val="230720256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71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86804926957115E-2"/>
          <c:y val="3.3371617856989791E-2"/>
          <c:w val="0.9271235345435207"/>
          <c:h val="0.862211155838204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UNIWERSYTET JAGIELLOŃSKI W KRAKOWIE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56091217551419603"/>
                  <c:y val="-0.10393490635543419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JAGIELLOŃSKI</a:t>
                    </a:r>
                    <a:endParaRPr lang="en-US" sz="1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81.25</c:v>
                </c:pt>
                <c:pt idx="1">
                  <c:v>84.1</c:v>
                </c:pt>
                <c:pt idx="2">
                  <c:v>83.85</c:v>
                </c:pt>
                <c:pt idx="3">
                  <c:v>74.44</c:v>
                </c:pt>
                <c:pt idx="4">
                  <c:v>77.3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UNIWERSYTET ŁÓDZKI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53055352683945878"/>
                  <c:y val="-1.052240540524741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70.63</c:v>
                </c:pt>
                <c:pt idx="1">
                  <c:v>68.97</c:v>
                </c:pt>
                <c:pt idx="2">
                  <c:v>72.069999999999993</c:v>
                </c:pt>
                <c:pt idx="3">
                  <c:v>60.34</c:v>
                </c:pt>
                <c:pt idx="4">
                  <c:v>70.7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UNIWERSYTET IM. A. MICKIEWICZA W POZNANIU</c:v>
                </c:pt>
              </c:strCache>
            </c:strRef>
          </c:tx>
          <c:spPr>
            <a:ln>
              <a:solidFill>
                <a:srgbClr val="CC33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67656417046557682"/>
                  <c:y val="-6.1672606552488317E-3"/>
                </c:manualLayout>
              </c:layout>
              <c:tx>
                <c:rich>
                  <a:bodyPr/>
                  <a:lstStyle/>
                  <a:p>
                    <a:r>
                      <a:rPr lang="pl-PL" sz="1000" b="1" dirty="0" smtClean="0">
                        <a:solidFill>
                          <a:srgbClr val="CC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UAM</a:t>
                    </a:r>
                    <a:r>
                      <a:rPr lang="pl-PL" sz="1000" b="1" baseline="0" dirty="0" smtClean="0">
                        <a:solidFill>
                          <a:srgbClr val="CC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W </a:t>
                    </a:r>
                    <a:r>
                      <a:rPr lang="pl-PL" sz="1000" b="1" dirty="0" smtClean="0">
                        <a:solidFill>
                          <a:srgbClr val="CC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POZNANIU</a:t>
                    </a:r>
                    <a:endParaRPr lang="pl-PL" sz="1000" b="1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C3399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62.46</c:v>
                </c:pt>
                <c:pt idx="1">
                  <c:v>67.94</c:v>
                </c:pt>
                <c:pt idx="2">
                  <c:v>72.349999999999994</c:v>
                </c:pt>
                <c:pt idx="3">
                  <c:v>58.47</c:v>
                </c:pt>
                <c:pt idx="4">
                  <c:v>60.8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UNIWERSYTET WARSZAWSKI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0.80089006503831084"/>
                  <c:y val="-0.3916808951052222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  <c:pt idx="0">
                  <c:v>74.650000000000006</c:v>
                </c:pt>
                <c:pt idx="1">
                  <c:v>69.37</c:v>
                </c:pt>
                <c:pt idx="2">
                  <c:v>68.37</c:v>
                </c:pt>
                <c:pt idx="3">
                  <c:v>59.13</c:v>
                </c:pt>
                <c:pt idx="4">
                  <c:v>58.4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8912998737845156E-3"/>
                  <c:y val="-2.174415932476300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UMSC W LUBLINIE 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Arkusz1!$F$2:$F$6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KATOLICKI UNIWERSYTET LUBELSKI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44381453062592319"/>
                  <c:y val="-0.24716497143592234"/>
                </c:manualLayout>
              </c:layout>
              <c:tx>
                <c:rich>
                  <a:bodyPr/>
                  <a:lstStyle/>
                  <a:p>
                    <a:r>
                      <a:rPr lang="pl-PL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KUL</a:t>
                    </a:r>
                    <a:endParaRPr lang="en-US" sz="1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Arkusz1!$G$2:$G$6</c:f>
              <c:numCache>
                <c:formatCode>General</c:formatCode>
                <c:ptCount val="5"/>
                <c:pt idx="0">
                  <c:v>63.24</c:v>
                </c:pt>
                <c:pt idx="1">
                  <c:v>60.1</c:v>
                </c:pt>
                <c:pt idx="2">
                  <c:v>69.19</c:v>
                </c:pt>
                <c:pt idx="3">
                  <c:v>47.37</c:v>
                </c:pt>
                <c:pt idx="4">
                  <c:v>57.8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UNIWERSYTET M. KOPERNIKA W TORUNIU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0.36285813415995671"/>
                  <c:y val="-3.0168431577777908E-2"/>
                </c:manualLayout>
              </c:layout>
              <c:tx>
                <c:rich>
                  <a:bodyPr/>
                  <a:lstStyle/>
                  <a:p>
                    <a:r>
                      <a:rPr lang="pl-PL" sz="10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UMK </a:t>
                    </a:r>
                  </a:p>
                  <a:p>
                    <a:r>
                      <a:rPr lang="pl-PL" sz="10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</a:t>
                    </a:r>
                    <a:r>
                      <a:rPr lang="pl-PL" sz="1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TORUNIU</a:t>
                    </a:r>
                    <a:endParaRPr lang="pl-PL" sz="1000" b="1" dirty="0">
                      <a:solidFill>
                        <a:srgbClr val="99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Arkusz1!$H$2:$H$6</c:f>
              <c:numCache>
                <c:formatCode>General</c:formatCode>
                <c:ptCount val="5"/>
                <c:pt idx="0">
                  <c:v>60.28</c:v>
                </c:pt>
                <c:pt idx="1">
                  <c:v>64.260000000000005</c:v>
                </c:pt>
                <c:pt idx="2">
                  <c:v>56.9</c:v>
                </c:pt>
                <c:pt idx="3">
                  <c:v>48.5</c:v>
                </c:pt>
                <c:pt idx="4">
                  <c:v>57.6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UNIWERSYTET GDAŃSKI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73872711775194377"/>
                  <c:y val="-0.2378505823914302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Arkusz1!$I$2:$I$6</c:f>
              <c:numCache>
                <c:formatCode>General</c:formatCode>
                <c:ptCount val="5"/>
                <c:pt idx="0">
                  <c:v>66.11</c:v>
                </c:pt>
                <c:pt idx="1">
                  <c:v>63.36</c:v>
                </c:pt>
                <c:pt idx="2">
                  <c:v>66.819999999999993</c:v>
                </c:pt>
                <c:pt idx="3">
                  <c:v>55.07</c:v>
                </c:pt>
                <c:pt idx="4">
                  <c:v>57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UNIWERSYTET ŚLĄSKI W KATOWICACH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70981411901409874"/>
                  <c:y val="0.18504796981621924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</a:t>
                    </a:r>
                    <a:endParaRPr lang="pl-PL" sz="1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ŚLĄSKI</a:t>
                    </a:r>
                    <a:endParaRPr lang="en-US" sz="1000" b="1" dirty="0">
                      <a:solidFill>
                        <a:srgbClr val="0099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Arkusz1!$J$2:$J$6</c:f>
              <c:numCache>
                <c:formatCode>General</c:formatCode>
                <c:ptCount val="5"/>
                <c:pt idx="0">
                  <c:v>62.07</c:v>
                </c:pt>
                <c:pt idx="1">
                  <c:v>64.38</c:v>
                </c:pt>
                <c:pt idx="2">
                  <c:v>61.7</c:v>
                </c:pt>
                <c:pt idx="3">
                  <c:v>55.02</c:v>
                </c:pt>
                <c:pt idx="4">
                  <c:v>56.1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UNIWERSYTET WROCŁAWSKI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8095639646596644"/>
                  <c:y val="-0.11654132727942509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WROCŁAWSKI</a:t>
                    </a:r>
                    <a:endParaRPr lang="en-US" sz="1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Arkusz1!$K$2:$K$6</c:f>
              <c:numCache>
                <c:formatCode>General</c:formatCode>
                <c:ptCount val="5"/>
                <c:pt idx="0">
                  <c:v>59.49</c:v>
                </c:pt>
                <c:pt idx="1">
                  <c:v>63.47</c:v>
                </c:pt>
                <c:pt idx="2">
                  <c:v>65.489999999999995</c:v>
                </c:pt>
                <c:pt idx="3">
                  <c:v>51.93</c:v>
                </c:pt>
                <c:pt idx="4">
                  <c:v>51.6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UKSW W WARSZAWIE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1.4456499368922578E-3"/>
                  <c:y val="0.2483093983709412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UKSW W </a:t>
                    </a:r>
                    <a:r>
                      <a:rPr lang="en-US" sz="10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WARSZAWIE</a:t>
                    </a:r>
                    <a:endParaRPr lang="en-US" sz="1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Arkusz1!$L$2:$L$6</c:f>
              <c:numCache>
                <c:formatCode>General</c:formatCode>
                <c:ptCount val="5"/>
                <c:pt idx="0">
                  <c:v>60.14</c:v>
                </c:pt>
                <c:pt idx="1">
                  <c:v>64.239999999999995</c:v>
                </c:pt>
                <c:pt idx="2">
                  <c:v>53.61</c:v>
                </c:pt>
                <c:pt idx="3">
                  <c:v>45.6</c:v>
                </c:pt>
                <c:pt idx="4">
                  <c:v>51.3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767808"/>
        <c:axId val="229956608"/>
      </c:lineChart>
      <c:catAx>
        <c:axId val="22976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9956608"/>
        <c:crosses val="autoZero"/>
        <c:auto val="1"/>
        <c:lblAlgn val="ctr"/>
        <c:lblOffset val="100"/>
        <c:noMultiLvlLbl val="0"/>
      </c:catAx>
      <c:valAx>
        <c:axId val="229956608"/>
        <c:scaling>
          <c:orientation val="minMax"/>
          <c:max val="85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97678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86804926957115E-2"/>
          <c:y val="3.3371617856989791E-2"/>
          <c:w val="0.9271235345435207"/>
          <c:h val="0.862211155838204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UNIWERSYTET JAGIELLOŃSKI W KRAKOWIE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78932486554317283"/>
                  <c:y val="-0.10625555493834019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0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JAGIELLOŃSKI</a:t>
                    </a:r>
                    <a:endParaRPr lang="en-US" sz="1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81.25</c:v>
                </c:pt>
                <c:pt idx="1">
                  <c:v>84.1</c:v>
                </c:pt>
                <c:pt idx="2">
                  <c:v>83.85</c:v>
                </c:pt>
                <c:pt idx="3">
                  <c:v>74.44</c:v>
                </c:pt>
                <c:pt idx="4">
                  <c:v>77.3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UNIWERSYTET WARMIŃSKO-MAZURSKI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0.29635823706291287"/>
                  <c:y val="-9.050529473333372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WARMIŃSKO-MAZURSKI</a:t>
                    </a:r>
                    <a:endParaRPr lang="en-US" sz="1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53.59</c:v>
                </c:pt>
                <c:pt idx="1">
                  <c:v>51.16</c:v>
                </c:pt>
                <c:pt idx="2">
                  <c:v>62.37</c:v>
                </c:pt>
                <c:pt idx="3">
                  <c:v>47.66</c:v>
                </c:pt>
                <c:pt idx="4">
                  <c:v>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UNIWERSYTET SZCZECIŃSKI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0.13444544413097997"/>
                  <c:y val="-3.945102590940188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SZCZECIŃSKI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55.09</c:v>
                </c:pt>
                <c:pt idx="1">
                  <c:v>63.27</c:v>
                </c:pt>
                <c:pt idx="2">
                  <c:v>72.12</c:v>
                </c:pt>
                <c:pt idx="3">
                  <c:v>44.63</c:v>
                </c:pt>
                <c:pt idx="4">
                  <c:v>49.6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UNIWERSYTET RZESZOWSKI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6006349931974773"/>
                  <c:y val="-4.409232307521386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RZESZOWSKI</a:t>
                    </a:r>
                    <a:endParaRPr lang="en-US" sz="10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  <c:pt idx="0">
                  <c:v>53.69</c:v>
                </c:pt>
                <c:pt idx="1">
                  <c:v>68.42</c:v>
                </c:pt>
                <c:pt idx="2">
                  <c:v>68.36</c:v>
                </c:pt>
                <c:pt idx="3">
                  <c:v>38.69</c:v>
                </c:pt>
                <c:pt idx="4">
                  <c:v>45.2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UNIWERSYTET OPOLSKI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0.28045608775709802"/>
                  <c:y val="1.160324291452996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OPOLSKI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Arkusz1!$F$2:$F$6</c:f>
              <c:numCache>
                <c:formatCode>General</c:formatCode>
                <c:ptCount val="5"/>
                <c:pt idx="0">
                  <c:v>50.51</c:v>
                </c:pt>
                <c:pt idx="1">
                  <c:v>54.95</c:v>
                </c:pt>
                <c:pt idx="2">
                  <c:v>51.02</c:v>
                </c:pt>
                <c:pt idx="3">
                  <c:v>48.45</c:v>
                </c:pt>
                <c:pt idx="4">
                  <c:v>38.299999999999997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UNIWERSYTET W BIAŁYMSTOKU</c:v>
                </c:pt>
              </c:strCache>
            </c:strRef>
          </c:tx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Arkusz1!$G$2:$G$6</c:f>
              <c:numCache>
                <c:formatCode>General</c:formatCode>
                <c:ptCount val="5"/>
                <c:pt idx="0">
                  <c:v>61.44</c:v>
                </c:pt>
                <c:pt idx="1">
                  <c:v>60.94</c:v>
                </c:pt>
                <c:pt idx="2">
                  <c:v>62.41</c:v>
                </c:pt>
                <c:pt idx="3">
                  <c:v>54.62</c:v>
                </c:pt>
                <c:pt idx="4">
                  <c:v>48.9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KRAKOWSKA AKADEMIA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50597747791229031"/>
                  <c:y val="-0.15316298920003041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endParaRPr lang="pl-PL" sz="1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</a:t>
                    </a:r>
                    <a:r>
                      <a: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BIAŁYMSTOKU</a:t>
                    </a:r>
                    <a:endParaRPr lang="en-US" sz="1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73294451800437477"/>
                  <c:y val="-4.87336202410258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KRAKOWSKA AKADEMIA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Arkusz1!$H$2:$H$6</c:f>
              <c:numCache>
                <c:formatCode>General</c:formatCode>
                <c:ptCount val="5"/>
                <c:pt idx="0">
                  <c:v>40.74</c:v>
                </c:pt>
                <c:pt idx="1">
                  <c:v>41.56</c:v>
                </c:pt>
                <c:pt idx="2">
                  <c:v>37</c:v>
                </c:pt>
                <c:pt idx="3">
                  <c:v>28.89</c:v>
                </c:pt>
                <c:pt idx="4">
                  <c:v>39.200000000000003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UCZELNIA ŁAZARSKIEGO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Arkusz1!$I$2:$I$6</c:f>
              <c:numCache>
                <c:formatCode>General</c:formatCode>
                <c:ptCount val="5"/>
                <c:pt idx="0">
                  <c:v>39.17</c:v>
                </c:pt>
                <c:pt idx="1">
                  <c:v>30.21</c:v>
                </c:pt>
                <c:pt idx="2">
                  <c:v>35.61</c:v>
                </c:pt>
                <c:pt idx="3">
                  <c:v>23.26</c:v>
                </c:pt>
                <c:pt idx="4">
                  <c:v>32.9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AKADEMIA LEONA KOŹMIŃSKIEGO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25215959611045E-2"/>
                  <c:y val="7.890205181880376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9900"/>
                        </a:solidFill>
                      </a:defRPr>
                    </a:pPr>
                    <a:r>
                      <a:rPr lang="pl-PL" sz="1000" b="1" dirty="0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AKADEMIA LEONA KOŹMIŃSKIEGO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7.083684690772063E-2"/>
                  <c:y val="0.164766049386325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00000"/>
                        </a:solidFill>
                      </a:defRPr>
                    </a:pPr>
                    <a:r>
                      <a:rPr lang="en-US" sz="1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UCZELNIA </a:t>
                    </a:r>
                    <a:r>
                      <a:rPr lang="en-US" sz="1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ŁAZARSKIEGO</a:t>
                    </a:r>
                    <a:endParaRPr lang="en-US" sz="10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Arkusz1!$J$2:$J$6</c:f>
              <c:numCache>
                <c:formatCode>General</c:formatCode>
                <c:ptCount val="5"/>
                <c:pt idx="0">
                  <c:v>33.71</c:v>
                </c:pt>
                <c:pt idx="1">
                  <c:v>27.27</c:v>
                </c:pt>
                <c:pt idx="2">
                  <c:v>39.71</c:v>
                </c:pt>
                <c:pt idx="3">
                  <c:v>24.59</c:v>
                </c:pt>
                <c:pt idx="4">
                  <c:v>28.7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UMSC W LUBLINIE 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78209661585871149"/>
                  <c:y val="-8.818464615042773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UMSC W </a:t>
                    </a:r>
                    <a:r>
                      <a: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LUBLINIE</a:t>
                    </a:r>
                    <a:endParaRPr lang="en-US" sz="1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Arkusz1!$K$2:$K$6</c:f>
              <c:numCache>
                <c:formatCode>General</c:formatCode>
                <c:ptCount val="5"/>
                <c:pt idx="0">
                  <c:v>63.35</c:v>
                </c:pt>
                <c:pt idx="1">
                  <c:v>63.42</c:v>
                </c:pt>
                <c:pt idx="2">
                  <c:v>67.94</c:v>
                </c:pt>
                <c:pt idx="3">
                  <c:v>51.64</c:v>
                </c:pt>
                <c:pt idx="4">
                  <c:v>58.4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791424"/>
        <c:axId val="230809600"/>
      </c:lineChart>
      <c:catAx>
        <c:axId val="2307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809600"/>
        <c:crosses val="autoZero"/>
        <c:auto val="1"/>
        <c:lblAlgn val="ctr"/>
        <c:lblOffset val="100"/>
        <c:noMultiLvlLbl val="0"/>
      </c:catAx>
      <c:valAx>
        <c:axId val="230809600"/>
        <c:scaling>
          <c:orientation val="minMax"/>
          <c:max val="9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79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invertIfNegative val="0"/>
          <c:cat>
            <c:strRef>
              <c:f>Arkusz1!$A$2:$A$16</c:f>
              <c:strCache>
                <c:ptCount val="15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UKSW W WARSZAWIE</c:v>
                </c:pt>
                <c:pt idx="5">
                  <c:v>UNIWERSYTET GDAŃSKI</c:v>
                </c:pt>
                <c:pt idx="6">
                  <c:v>UNIWERSYTET SZCZECIŃSKI</c:v>
                </c:pt>
                <c:pt idx="7">
                  <c:v>UNIWERSYTET RZESZOWSKI</c:v>
                </c:pt>
                <c:pt idx="8">
                  <c:v>UNIWERSYTET ŚLĄSKI </c:v>
                </c:pt>
                <c:pt idx="9">
                  <c:v>UMSC W LUBLINIE </c:v>
                </c:pt>
                <c:pt idx="10">
                  <c:v>UMK W TORUNIU</c:v>
                </c:pt>
                <c:pt idx="11">
                  <c:v>KUL</c:v>
                </c:pt>
                <c:pt idx="12">
                  <c:v>UNIWERSYTET WROCŁAWSKI</c:v>
                </c:pt>
                <c:pt idx="13">
                  <c:v>AKADEMIA KOŹMIŃSKIEGO</c:v>
                </c:pt>
                <c:pt idx="14">
                  <c:v>UCZELNIA ŁAZARSKIEGO 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68.84</c:v>
                </c:pt>
                <c:pt idx="1">
                  <c:v>54.55</c:v>
                </c:pt>
                <c:pt idx="2">
                  <c:v>48.93</c:v>
                </c:pt>
                <c:pt idx="3">
                  <c:v>46.12</c:v>
                </c:pt>
                <c:pt idx="4">
                  <c:v>45.53</c:v>
                </c:pt>
                <c:pt idx="5">
                  <c:v>44.71</c:v>
                </c:pt>
                <c:pt idx="6">
                  <c:v>43.77</c:v>
                </c:pt>
                <c:pt idx="7">
                  <c:v>41.73</c:v>
                </c:pt>
                <c:pt idx="8">
                  <c:v>41.21</c:v>
                </c:pt>
                <c:pt idx="9">
                  <c:v>40.770000000000003</c:v>
                </c:pt>
                <c:pt idx="10">
                  <c:v>40.04</c:v>
                </c:pt>
                <c:pt idx="11">
                  <c:v>39.950000000000003</c:v>
                </c:pt>
                <c:pt idx="12">
                  <c:v>39.93</c:v>
                </c:pt>
                <c:pt idx="13">
                  <c:v>25.97</c:v>
                </c:pt>
                <c:pt idx="14">
                  <c:v>23.81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14"/>
              <c:layout>
                <c:manualLayout>
                  <c:x val="-4.627808533107132E-2"/>
                  <c:y val="-4.153063272491228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41,2</a:t>
                    </a:r>
                    <a:r>
                      <a:rPr lang="pl-PL" sz="1600" b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sz="16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Arkusz1!$A$2:$A$16</c:f>
              <c:strCache>
                <c:ptCount val="15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UKSW W WARSZAWIE</c:v>
                </c:pt>
                <c:pt idx="5">
                  <c:v>UNIWERSYTET GDAŃSKI</c:v>
                </c:pt>
                <c:pt idx="6">
                  <c:v>UNIWERSYTET SZCZECIŃSKI</c:v>
                </c:pt>
                <c:pt idx="7">
                  <c:v>UNIWERSYTET RZESZOWSKI</c:v>
                </c:pt>
                <c:pt idx="8">
                  <c:v>UNIWERSYTET ŚLĄSKI </c:v>
                </c:pt>
                <c:pt idx="9">
                  <c:v>UMSC W LUBLINIE </c:v>
                </c:pt>
                <c:pt idx="10">
                  <c:v>UMK W TORUNIU</c:v>
                </c:pt>
                <c:pt idx="11">
                  <c:v>KUL</c:v>
                </c:pt>
                <c:pt idx="12">
                  <c:v>UNIWERSYTET WROCŁAWSKI</c:v>
                </c:pt>
                <c:pt idx="13">
                  <c:v>AKADEMIA KOŹMIŃSKIEGO</c:v>
                </c:pt>
                <c:pt idx="14">
                  <c:v>UCZELNIA ŁAZARSKIEGO 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77.3</c:v>
                </c:pt>
                <c:pt idx="1">
                  <c:v>70.7</c:v>
                </c:pt>
                <c:pt idx="2">
                  <c:v>58.4</c:v>
                </c:pt>
                <c:pt idx="3">
                  <c:v>60.8</c:v>
                </c:pt>
                <c:pt idx="4">
                  <c:v>51.3</c:v>
                </c:pt>
                <c:pt idx="5">
                  <c:v>57</c:v>
                </c:pt>
                <c:pt idx="6">
                  <c:v>49.6</c:v>
                </c:pt>
                <c:pt idx="7">
                  <c:v>45.2</c:v>
                </c:pt>
                <c:pt idx="8">
                  <c:v>56.1</c:v>
                </c:pt>
                <c:pt idx="9">
                  <c:v>58.4</c:v>
                </c:pt>
                <c:pt idx="10">
                  <c:v>57.6</c:v>
                </c:pt>
                <c:pt idx="11">
                  <c:v>57.8</c:v>
                </c:pt>
                <c:pt idx="12">
                  <c:v>51.6</c:v>
                </c:pt>
                <c:pt idx="13">
                  <c:v>28.7</c:v>
                </c:pt>
                <c:pt idx="14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029632"/>
        <c:axId val="239060096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Arkusz1!$A$2:$A$16</c:f>
              <c:strCache>
                <c:ptCount val="15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UKSW W WARSZAWIE</c:v>
                </c:pt>
                <c:pt idx="5">
                  <c:v>UNIWERSYTET GDAŃSKI</c:v>
                </c:pt>
                <c:pt idx="6">
                  <c:v>UNIWERSYTET SZCZECIŃSKI</c:v>
                </c:pt>
                <c:pt idx="7">
                  <c:v>UNIWERSYTET RZESZOWSKI</c:v>
                </c:pt>
                <c:pt idx="8">
                  <c:v>UNIWERSYTET ŚLĄSKI </c:v>
                </c:pt>
                <c:pt idx="9">
                  <c:v>UMSC W LUBLINIE </c:v>
                </c:pt>
                <c:pt idx="10">
                  <c:v>UMK W TORUNIU</c:v>
                </c:pt>
                <c:pt idx="11">
                  <c:v>KUL</c:v>
                </c:pt>
                <c:pt idx="12">
                  <c:v>UNIWERSYTET WROCŁAWSKI</c:v>
                </c:pt>
                <c:pt idx="13">
                  <c:v>AKADEMIA KOŹMIŃSKIEGO</c:v>
                </c:pt>
                <c:pt idx="14">
                  <c:v>UCZELNIA ŁAZARSKIEGO </c:v>
                </c:pt>
              </c:strCache>
            </c:strRef>
          </c:cat>
          <c:val>
            <c:numRef>
              <c:f>Arkusz1!$D$2:$D$16</c:f>
              <c:numCache>
                <c:formatCode>General</c:formatCode>
                <c:ptCount val="15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  <c:pt idx="14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029632"/>
        <c:axId val="239060096"/>
      </c:lineChart>
      <c:catAx>
        <c:axId val="23902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060096"/>
        <c:crosses val="autoZero"/>
        <c:auto val="1"/>
        <c:lblAlgn val="ctr"/>
        <c:lblOffset val="100"/>
        <c:noMultiLvlLbl val="0"/>
      </c:catAx>
      <c:valAx>
        <c:axId val="2390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029632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 </c:v>
                </c:pt>
              </c:strCache>
            </c:strRef>
          </c:tx>
          <c:invertIfNegative val="0"/>
          <c:cat>
            <c:strRef>
              <c:f>Arkusz1!$A$2:$A$15</c:f>
              <c:strCache>
                <c:ptCount val="14"/>
                <c:pt idx="0">
                  <c:v>UW-M W OLSZTYNIE</c:v>
                </c:pt>
                <c:pt idx="1">
                  <c:v>U W BIAŁYMSTOKU</c:v>
                </c:pt>
                <c:pt idx="2">
                  <c:v>UNIWERSYTET OPOLSKI</c:v>
                </c:pt>
                <c:pt idx="3">
                  <c:v>UCZELNIE ZAGRANICZNE</c:v>
                </c:pt>
                <c:pt idx="4">
                  <c:v>WSEPINM W KIELCACH</c:v>
                </c:pt>
                <c:pt idx="5">
                  <c:v>WSB W GDAŃSKU</c:v>
                </c:pt>
                <c:pt idx="6">
                  <c:v>KRAKOWSKA AKADEMIA</c:v>
                </c:pt>
                <c:pt idx="7">
                  <c:v>WSM W WARSZAWIE</c:v>
                </c:pt>
                <c:pt idx="8">
                  <c:v>KUL W STALOWEJ WOLI</c:v>
                </c:pt>
                <c:pt idx="9">
                  <c:v>WSUS </c:v>
                </c:pt>
                <c:pt idx="10">
                  <c:v>WSPIA </c:v>
                </c:pt>
                <c:pt idx="11">
                  <c:v>SWPS </c:v>
                </c:pt>
                <c:pt idx="12">
                  <c:v>WSPIF W BIELSKU-BIAŁEJ</c:v>
                </c:pt>
                <c:pt idx="13">
                  <c:v>EWSPIA 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40</c:v>
                </c:pt>
                <c:pt idx="1">
                  <c:v>39.659999999999997</c:v>
                </c:pt>
                <c:pt idx="2">
                  <c:v>34.229999999999997</c:v>
                </c:pt>
                <c:pt idx="3">
                  <c:v>33.33</c:v>
                </c:pt>
                <c:pt idx="4">
                  <c:v>32</c:v>
                </c:pt>
                <c:pt idx="5">
                  <c:v>31.82</c:v>
                </c:pt>
                <c:pt idx="6">
                  <c:v>28.51</c:v>
                </c:pt>
                <c:pt idx="7">
                  <c:v>26.67</c:v>
                </c:pt>
                <c:pt idx="8">
                  <c:v>24.64</c:v>
                </c:pt>
                <c:pt idx="9">
                  <c:v>26.15</c:v>
                </c:pt>
                <c:pt idx="10">
                  <c:v>22.92</c:v>
                </c:pt>
                <c:pt idx="11">
                  <c:v>22.81</c:v>
                </c:pt>
                <c:pt idx="12">
                  <c:v>21.05</c:v>
                </c:pt>
                <c:pt idx="13">
                  <c:v>18.09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13"/>
              <c:layout>
                <c:manualLayout>
                  <c:x val="-3.4335383967252546E-2"/>
                  <c:y val="-0.119400593487578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UW-M W OLSZTYNIE</c:v>
                </c:pt>
                <c:pt idx="1">
                  <c:v>U W BIAŁYMSTOKU</c:v>
                </c:pt>
                <c:pt idx="2">
                  <c:v>UNIWERSYTET OPOLSKI</c:v>
                </c:pt>
                <c:pt idx="3">
                  <c:v>UCZELNIE ZAGRANICZNE</c:v>
                </c:pt>
                <c:pt idx="4">
                  <c:v>WSEPINM W KIELCACH</c:v>
                </c:pt>
                <c:pt idx="5">
                  <c:v>WSB W GDAŃSKU</c:v>
                </c:pt>
                <c:pt idx="6">
                  <c:v>KRAKOWSKA AKADEMIA</c:v>
                </c:pt>
                <c:pt idx="7">
                  <c:v>WSM W WARSZAWIE</c:v>
                </c:pt>
                <c:pt idx="8">
                  <c:v>KUL W STALOWEJ WOLI</c:v>
                </c:pt>
                <c:pt idx="9">
                  <c:v>WSUS </c:v>
                </c:pt>
                <c:pt idx="10">
                  <c:v>WSPIA </c:v>
                </c:pt>
                <c:pt idx="11">
                  <c:v>SWPS </c:v>
                </c:pt>
                <c:pt idx="12">
                  <c:v>WSPIF W BIELSKU-BIAŁEJ</c:v>
                </c:pt>
                <c:pt idx="13">
                  <c:v>EWSPIA 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50</c:v>
                </c:pt>
                <c:pt idx="1">
                  <c:v>48.3</c:v>
                </c:pt>
                <c:pt idx="2">
                  <c:v>38.299999999999997</c:v>
                </c:pt>
                <c:pt idx="3">
                  <c:v>0</c:v>
                </c:pt>
                <c:pt idx="4">
                  <c:v>33.33</c:v>
                </c:pt>
                <c:pt idx="5">
                  <c:v>33.33</c:v>
                </c:pt>
                <c:pt idx="6">
                  <c:v>39.200000000000003</c:v>
                </c:pt>
                <c:pt idx="7">
                  <c:v>100</c:v>
                </c:pt>
                <c:pt idx="8">
                  <c:v>30.7</c:v>
                </c:pt>
                <c:pt idx="9">
                  <c:v>17.399999999999999</c:v>
                </c:pt>
                <c:pt idx="10">
                  <c:v>20</c:v>
                </c:pt>
                <c:pt idx="11">
                  <c:v>23.2</c:v>
                </c:pt>
                <c:pt idx="12">
                  <c:v>28.6</c:v>
                </c:pt>
                <c:pt idx="13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25792"/>
        <c:axId val="239443968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Arkusz1!$A$2:$A$15</c:f>
              <c:strCache>
                <c:ptCount val="14"/>
                <c:pt idx="0">
                  <c:v>UW-M W OLSZTYNIE</c:v>
                </c:pt>
                <c:pt idx="1">
                  <c:v>U W BIAŁYMSTOKU</c:v>
                </c:pt>
                <c:pt idx="2">
                  <c:v>UNIWERSYTET OPOLSKI</c:v>
                </c:pt>
                <c:pt idx="3">
                  <c:v>UCZELNIE ZAGRANICZNE</c:v>
                </c:pt>
                <c:pt idx="4">
                  <c:v>WSEPINM W KIELCACH</c:v>
                </c:pt>
                <c:pt idx="5">
                  <c:v>WSB W GDAŃSKU</c:v>
                </c:pt>
                <c:pt idx="6">
                  <c:v>KRAKOWSKA AKADEMIA</c:v>
                </c:pt>
                <c:pt idx="7">
                  <c:v>WSM W WARSZAWIE</c:v>
                </c:pt>
                <c:pt idx="8">
                  <c:v>KUL W STALOWEJ WOLI</c:v>
                </c:pt>
                <c:pt idx="9">
                  <c:v>WSUS </c:v>
                </c:pt>
                <c:pt idx="10">
                  <c:v>WSPIA </c:v>
                </c:pt>
                <c:pt idx="11">
                  <c:v>SWPS </c:v>
                </c:pt>
                <c:pt idx="12">
                  <c:v>WSPIF W BIELSKU-BIAŁEJ</c:v>
                </c:pt>
                <c:pt idx="13">
                  <c:v>EWSPIA 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  <c:pt idx="10">
                  <c:v>41.2</c:v>
                </c:pt>
                <c:pt idx="11">
                  <c:v>41.2</c:v>
                </c:pt>
                <c:pt idx="12">
                  <c:v>41.2</c:v>
                </c:pt>
                <c:pt idx="13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5792"/>
        <c:axId val="239443968"/>
      </c:lineChart>
      <c:catAx>
        <c:axId val="2394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443968"/>
        <c:crosses val="autoZero"/>
        <c:auto val="1"/>
        <c:lblAlgn val="ctr"/>
        <c:lblOffset val="100"/>
        <c:noMultiLvlLbl val="0"/>
      </c:catAx>
      <c:valAx>
        <c:axId val="2394439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425792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0673483723602634"/>
          <c:y val="2.7486123475457994E-2"/>
          <c:w val="0.81638707893749451"/>
          <c:h val="5.2352294815106296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45044860359729E-2"/>
          <c:y val="0.10121785743994255"/>
          <c:w val="0.94071941610534404"/>
          <c:h val="0.49596087944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invertIfNegative val="0"/>
          <c:cat>
            <c:strRef>
              <c:f>Arkusz1!$A$2:$A$11</c:f>
              <c:strCache>
                <c:ptCount val="10"/>
                <c:pt idx="0">
                  <c:v>WSP WE WROCŁAWIU</c:v>
                </c:pt>
                <c:pt idx="1">
                  <c:v>KULWZ W TOMASZOWIE LUB.</c:v>
                </c:pt>
                <c:pt idx="2">
                  <c:v>WSM W LEGNICY</c:v>
                </c:pt>
                <c:pt idx="3">
                  <c:v>PWSNSKIM W WARSZAWIE</c:v>
                </c:pt>
                <c:pt idx="4">
                  <c:v>UT-H IM. H. CHODKOWSKIEJ</c:v>
                </c:pt>
                <c:pt idx="5">
                  <c:v>WSAIB W GDYNI</c:v>
                </c:pt>
                <c:pt idx="6">
                  <c:v>WSPIA W POZNANIU</c:v>
                </c:pt>
                <c:pt idx="7">
                  <c:v>K-PSW W BYDGOSZCZY</c:v>
                </c:pt>
                <c:pt idx="8">
                  <c:v>GWSH W KATOWICACH</c:v>
                </c:pt>
                <c:pt idx="9">
                  <c:v>WSH W SOSNOWCU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17.309999999999999</c:v>
                </c:pt>
                <c:pt idx="1">
                  <c:v>16.670000000000002</c:v>
                </c:pt>
                <c:pt idx="2">
                  <c:v>15.38</c:v>
                </c:pt>
                <c:pt idx="3">
                  <c:v>15.38</c:v>
                </c:pt>
                <c:pt idx="4">
                  <c:v>15</c:v>
                </c:pt>
                <c:pt idx="5">
                  <c:v>13.73</c:v>
                </c:pt>
                <c:pt idx="6">
                  <c:v>11.11</c:v>
                </c:pt>
                <c:pt idx="7">
                  <c:v>6.25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-2.8363915739069843E-2"/>
                  <c:y val="-0.3426277900078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4335266420979393E-2"/>
                  <c:y val="4.4126306288887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Arkusz1!$A$2:$A$11</c:f>
              <c:strCache>
                <c:ptCount val="10"/>
                <c:pt idx="0">
                  <c:v>WSP WE WROCŁAWIU</c:v>
                </c:pt>
                <c:pt idx="1">
                  <c:v>KULWZ W TOMASZOWIE LUB.</c:v>
                </c:pt>
                <c:pt idx="2">
                  <c:v>WSM W LEGNICY</c:v>
                </c:pt>
                <c:pt idx="3">
                  <c:v>PWSNSKIM W WARSZAWIE</c:v>
                </c:pt>
                <c:pt idx="4">
                  <c:v>UT-H IM. H. CHODKOWSKIEJ</c:v>
                </c:pt>
                <c:pt idx="5">
                  <c:v>WSAIB W GDYNI</c:v>
                </c:pt>
                <c:pt idx="6">
                  <c:v>WSPIA W POZNANIU</c:v>
                </c:pt>
                <c:pt idx="7">
                  <c:v>K-PSW W BYDGOSZCZY</c:v>
                </c:pt>
                <c:pt idx="8">
                  <c:v>GWSH W KATOWICACH</c:v>
                </c:pt>
                <c:pt idx="9">
                  <c:v>WSH W SOSNOWCU</c:v>
                </c:pt>
              </c:strCache>
            </c:strRef>
          </c:cat>
          <c:val>
            <c:numRef>
              <c:f>Arkusz1!$C$2:$C$11</c:f>
              <c:numCache>
                <c:formatCode>General</c:formatCode>
                <c:ptCount val="10"/>
                <c:pt idx="0">
                  <c:v>17.2</c:v>
                </c:pt>
                <c:pt idx="1">
                  <c:v>25</c:v>
                </c:pt>
                <c:pt idx="2">
                  <c:v>0</c:v>
                </c:pt>
                <c:pt idx="5">
                  <c:v>12</c:v>
                </c:pt>
                <c:pt idx="6">
                  <c:v>0</c:v>
                </c:pt>
                <c:pt idx="7">
                  <c:v>6.7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20864"/>
        <c:axId val="2396224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Arkusz1!$A$2:$A$11</c:f>
              <c:strCache>
                <c:ptCount val="10"/>
                <c:pt idx="0">
                  <c:v>WSP WE WROCŁAWIU</c:v>
                </c:pt>
                <c:pt idx="1">
                  <c:v>KULWZ W TOMASZOWIE LUB.</c:v>
                </c:pt>
                <c:pt idx="2">
                  <c:v>WSM W LEGNICY</c:v>
                </c:pt>
                <c:pt idx="3">
                  <c:v>PWSNSKIM W WARSZAWIE</c:v>
                </c:pt>
                <c:pt idx="4">
                  <c:v>UT-H IM. H. CHODKOWSKIEJ</c:v>
                </c:pt>
                <c:pt idx="5">
                  <c:v>WSAIB W GDYNI</c:v>
                </c:pt>
                <c:pt idx="6">
                  <c:v>WSPIA W POZNANIU</c:v>
                </c:pt>
                <c:pt idx="7">
                  <c:v>K-PSW W BYDGOSZCZY</c:v>
                </c:pt>
                <c:pt idx="8">
                  <c:v>GWSH W KATOWICACH</c:v>
                </c:pt>
                <c:pt idx="9">
                  <c:v>WSH W SOSNOWCU</c:v>
                </c:pt>
              </c:strCache>
            </c:strRef>
          </c:cat>
          <c:val>
            <c:numRef>
              <c:f>Arkusz1!$D$2:$D$11</c:f>
              <c:numCache>
                <c:formatCode>General</c:formatCode>
                <c:ptCount val="10"/>
                <c:pt idx="0">
                  <c:v>41.2</c:v>
                </c:pt>
                <c:pt idx="1">
                  <c:v>41.2</c:v>
                </c:pt>
                <c:pt idx="2">
                  <c:v>41.2</c:v>
                </c:pt>
                <c:pt idx="3">
                  <c:v>41.2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41.2</c:v>
                </c:pt>
                <c:pt idx="8">
                  <c:v>41.2</c:v>
                </c:pt>
                <c:pt idx="9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620864"/>
        <c:axId val="239622400"/>
      </c:lineChart>
      <c:catAx>
        <c:axId val="23962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622400"/>
        <c:crosses val="autoZero"/>
        <c:auto val="1"/>
        <c:lblAlgn val="ctr"/>
        <c:lblOffset val="100"/>
        <c:noMultiLvlLbl val="0"/>
      </c:catAx>
      <c:valAx>
        <c:axId val="239622400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620864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32399832719578E-4"/>
          <c:y val="0.13128780956621691"/>
          <c:w val="0.54883037189416228"/>
          <c:h val="0.7680893053768792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5066090326881243E-2"/>
                  <c:y val="-0.26052892008524781"/>
                </c:manualLayout>
              </c:layout>
              <c:tx>
                <c:rich>
                  <a:bodyPr/>
                  <a:lstStyle/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JAGIELLOŃSKI 226 OSÓB – 60,6%</a:t>
                    </a:r>
                    <a:endParaRPr lang="pl-PL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50648135870208E-2"/>
                  <c:y val="8.089286568982422E-2"/>
                </c:manualLayout>
              </c:layout>
              <c:tx>
                <c:rich>
                  <a:bodyPr/>
                  <a:lstStyle/>
                  <a:p>
                    <a:r>
                      <a:rPr lang="pl-PL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KRAKOWSKA AKADEMIA</a:t>
                    </a:r>
                  </a:p>
                  <a:p>
                    <a:r>
                      <a:rPr lang="pl-PL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79 OSÓB – 21,2%</a:t>
                    </a:r>
                    <a:endParaRPr lang="pl-PL" sz="15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Uniwersytet Jagielloński w Krakowie</c:v>
                </c:pt>
                <c:pt idx="1">
                  <c:v>Krakowska Akademia im. A. Frycza-Modrzewskiego</c:v>
                </c:pt>
                <c:pt idx="2">
                  <c:v>Uniwersytet Rzeszowski</c:v>
                </c:pt>
                <c:pt idx="3">
                  <c:v>Uniwersytet Śląski w Katowicach</c:v>
                </c:pt>
                <c:pt idx="4">
                  <c:v>Katolicki Uniwersytet Lubelski</c:v>
                </c:pt>
                <c:pt idx="5">
                  <c:v>Uniwersytet Marii Curie-Skłodowskiej w Lublinie </c:v>
                </c:pt>
                <c:pt idx="6">
                  <c:v>Uniwersytet Wrocławski</c:v>
                </c:pt>
                <c:pt idx="7">
                  <c:v>KUL Wydz. Zam. Prawa i Nauk o Społeczeństwie w Stalowej Woli</c:v>
                </c:pt>
                <c:pt idx="8">
                  <c:v>Uniwersytet Kard. S. Wyszyńskiego w Warszawie</c:v>
                </c:pt>
                <c:pt idx="9">
                  <c:v>Uniwersytet im. A. Mickiewicza w Poznaniu</c:v>
                </c:pt>
                <c:pt idx="10">
                  <c:v>Uniwersytet Łódzki</c:v>
                </c:pt>
                <c:pt idx="11">
                  <c:v>Uniwersytet M. Kopernika w Toruniu</c:v>
                </c:pt>
                <c:pt idx="12">
                  <c:v>Uniwersytet Opolski</c:v>
                </c:pt>
                <c:pt idx="13">
                  <c:v>Wyższa Szkoła Administracji i Biznesu im. E. Kwiatkowskiego w Gdyni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226</c:v>
                </c:pt>
                <c:pt idx="1">
                  <c:v>79</c:v>
                </c:pt>
                <c:pt idx="2">
                  <c:v>17</c:v>
                </c:pt>
                <c:pt idx="3">
                  <c:v>17</c:v>
                </c:pt>
                <c:pt idx="4">
                  <c:v>11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82114905028617E-3"/>
          <c:y val="7.5572687709872952E-2"/>
          <c:w val="0.5622438744385222"/>
          <c:h val="0.8462400587309720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4594674665777876"/>
                  <c:y val="-0.21398101001708114"/>
                </c:manualLayout>
              </c:layout>
              <c:tx>
                <c:rich>
                  <a:bodyPr/>
                  <a:lstStyle/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UAM – 39 OSÓB</a:t>
                    </a:r>
                  </a:p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34,5%</a:t>
                    </a:r>
                    <a:endParaRPr lang="pl-PL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534474489284388E-2"/>
                  <c:y val="8.472552102430043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ŁÓDZKI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27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23,9%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Arkusz1!$A$2:$A$14</c:f>
              <c:strCache>
                <c:ptCount val="13"/>
                <c:pt idx="0">
                  <c:v>Uniwersytet im. A. Mickiewicza w Poznaniu</c:v>
                </c:pt>
                <c:pt idx="1">
                  <c:v>Uniwersytet Łódzki</c:v>
                </c:pt>
                <c:pt idx="2">
                  <c:v>Uniwersytet Szczeciński</c:v>
                </c:pt>
                <c:pt idx="3">
                  <c:v>Uniwersytet M. Kopernika w Toruniu</c:v>
                </c:pt>
                <c:pt idx="4">
                  <c:v>SWPS Uniwersytet Humanistycznospołeczny z siedzibą w Warszawie</c:v>
                </c:pt>
                <c:pt idx="5">
                  <c:v>Uniwersytet Wrocławski</c:v>
                </c:pt>
                <c:pt idx="6">
                  <c:v>Wyższa Szkoła Umiejętności Społecznych</c:v>
                </c:pt>
                <c:pt idx="7">
                  <c:v>Akademia Leona Koźmińskiego</c:v>
                </c:pt>
                <c:pt idx="8">
                  <c:v>Europejska Wyższa Szkoła Prawa i Administracji</c:v>
                </c:pt>
                <c:pt idx="9">
                  <c:v>Uniwersytet Opolski</c:v>
                </c:pt>
                <c:pt idx="10">
                  <c:v>KUL Wydz. Zam. Prawa i Nauk o Społeczeństwie w Stalowej Woli</c:v>
                </c:pt>
                <c:pt idx="11">
                  <c:v>Uczelnia Łazarskiego </c:v>
                </c:pt>
                <c:pt idx="12">
                  <c:v>Wyższa Szkoła Pedagogiki i Administarcji im. Mieszka I w Poznaniu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39</c:v>
                </c:pt>
                <c:pt idx="1">
                  <c:v>27</c:v>
                </c:pt>
                <c:pt idx="2">
                  <c:v>19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</cdr:x>
      <cdr:y>0.95313</cdr:y>
    </cdr:from>
    <cdr:to>
      <cdr:x>0.97999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6064" y="4598410"/>
          <a:ext cx="7488862" cy="226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2001   2002   2003   2004   2005   2006   2007   2008   2009   2010   2011   2012   2013   2014   2015 2016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0.09028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68" y="432048"/>
          <a:ext cx="2592288" cy="3960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SIEDLCE – 2 OSOBY – 0,5%</a:t>
          </a:r>
        </a:p>
        <a:p xmlns:a="http://schemas.openxmlformats.org/drawingml/2006/main">
          <a:endParaRPr lang="pl-PL" sz="14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BIAŁYSTOK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OLSZTYN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WAŁBRZYCH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0.40375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78" y="0"/>
          <a:ext cx="3240334" cy="478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  – 11 OSÓB – 3,6%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 – 10 OSÓB – 3,3%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	 – 4 OSOBY – 1,3%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 – 1%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BIELSKO-BIAŁA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LUBLIN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 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0,6%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CZĘSTOCHOWA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OPOLE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	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 – 1 OSOBA – 0,3%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0.0301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96" y="144017"/>
          <a:ext cx="2592242" cy="424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OSÓB – 2,7%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 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ZIELONA GÓRA	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0,9%</a:t>
          </a:r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KOSZALIN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 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 - 0,45%</a:t>
          </a:r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BIELSKO-BIAŁA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BYDGOSZCZ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 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		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0.40375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78" y="0"/>
          <a:ext cx="3240334" cy="478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OSÓB  –  4,5%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KOSZALIN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 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BYDGOSZCZ  – 5 OSÓB  – 2,5%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OLSZTYN	– 3 OSOBY 1,5%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 – 2 OSOBY – 1%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0,5%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BIAŁYSTOK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TORUŃ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 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0.70874</cdr:x>
      <cdr:y>0.02902</cdr:y>
    </cdr:from>
    <cdr:to>
      <cdr:x>0.92749</cdr:x>
      <cdr:y>0.15959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832648" y="144017"/>
          <a:ext cx="18002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0.67374</cdr:x>
      <cdr:y>0.02902</cdr:y>
    </cdr:from>
    <cdr:to>
      <cdr:x>0.93624</cdr:x>
      <cdr:y>0.13058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544616" y="144017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0.70874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832648" y="144017"/>
          <a:ext cx="20882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0.68249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616624" y="144017"/>
          <a:ext cx="23042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0.68019</cdr:x>
      <cdr:y>0.05405</cdr:y>
    </cdr:from>
    <cdr:to>
      <cdr:x>0.92988</cdr:x>
      <cdr:y>0.16542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688632" y="244624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0.70602</cdr:x>
      <cdr:y>0.03182</cdr:y>
    </cdr:from>
    <cdr:to>
      <cdr:x>0.97293</cdr:x>
      <cdr:y>0.17501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904656" y="144016"/>
          <a:ext cx="22322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BRAK DANYCH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0,03%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0.56557</cdr:x>
      <cdr:y>0.00632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68553" y="28604"/>
          <a:ext cx="3816423" cy="449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ŁAZARSKIEGO –  2 OSOBY – 3,9%</a:t>
          </a:r>
        </a:p>
        <a:p xmlns:a="http://schemas.openxmlformats.org/drawingml/2006/main">
          <a:pPr>
            <a:lnSpc>
              <a:spcPct val="150000"/>
            </a:lnSpc>
          </a:pPr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1,9%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GDAŃSKI </a:t>
          </a:r>
        </a:p>
        <a:p xmlns:a="http://schemas.openxmlformats.org/drawingml/2006/main">
          <a:pPr>
            <a:lnSpc>
              <a:spcPct val="15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IM. A. MICKIEWICZA W POZNANIU </a:t>
          </a:r>
        </a:p>
        <a:p xmlns:a="http://schemas.openxmlformats.org/drawingml/2006/main">
          <a:pPr>
            <a:lnSpc>
              <a:spcPct val="15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0.54839</cdr:x>
      <cdr:y>0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896544" y="0"/>
          <a:ext cx="4032448" cy="503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u="sng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u="sng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OSÓB – 4,5%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</a:t>
          </a:r>
        </a:p>
        <a:p xmlns:a="http://schemas.openxmlformats.org/drawingml/2006/main">
          <a:endParaRPr lang="pl-PL" sz="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11 OSÓB  – 2,9%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 – 7 OSÓB – 1,9%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6 OSÓB – 1,6%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  – 3 OSOBY – 0,8%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UKSW – 2 OSOBY – 0,5%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IM. A. MICKIEWICZA W POZNANIU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M. KOPERNIKA W TORUNIU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OPOLSKI 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WYŻSZA SZKOŁA ADMINISTRACJI I BIZNESU               IM. E. KWIATKOWSKIEGO W GDYNI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0.5813</cdr:x>
      <cdr:y>0</cdr:y>
    </cdr:from>
    <cdr:to>
      <cdr:x>1</cdr:x>
      <cdr:y>0.97841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148572" y="0"/>
          <a:ext cx="3708412" cy="475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0" i="0" u="none" strike="noStrike" dirty="0" smtClean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SZCZECIŃSKI </a:t>
          </a:r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19 OSÓB – 16,8%</a:t>
          </a:r>
        </a:p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M. KOPERNIKA W TORUNIU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OSÓB – 7,1%</a:t>
          </a:r>
        </a:p>
        <a:p xmlns:a="http://schemas.openxmlformats.org/drawingml/2006/main">
          <a:endParaRPr lang="pl-PL" sz="1200" b="0" i="0" u="none" strike="noStrike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OSOBY – 3,5%</a:t>
          </a:r>
          <a:endParaRPr lang="pl-PL" sz="1200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</a:t>
          </a:r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WROCŁAWSKI</a:t>
          </a:r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SWPS</a:t>
          </a:r>
        </a:p>
        <a:p xmlns:a="http://schemas.openxmlformats.org/drawingml/2006/main">
          <a:endParaRPr lang="pl-PL" sz="1200" b="0" i="0" u="none" strike="noStrike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WYŻSZA SZKOŁA UMIEJĘTNOŚCI SPOŁECZNYCH - 3 OSOBY – 2,6%</a:t>
          </a:r>
        </a:p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1,8%</a:t>
          </a:r>
          <a:endParaRPr lang="pl-PL" sz="1200" b="0" i="0" u="none" strike="noStrike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b="0" i="0" u="none" strike="noStrik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AKADEMIA LEONA KOŹMIŃSKIEGO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EUROPEJSKA WYŻSZA SZKOŁA 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PRAWA I ADMINISTRACJI 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OPOLSKI</a:t>
          </a:r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0,9%</a:t>
          </a:r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</a:t>
          </a:r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UCZELNIA ŁAZARSKIEGO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WYŻSZA SZKOŁA PEDAGOGIKI I ADMINISTARCJI IM. MIESZKA I W POZNANIU</a:t>
          </a:r>
        </a:p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0.59677</cdr:x>
      <cdr:y>0.02841</cdr:y>
    </cdr:from>
    <cdr:to>
      <cdr:x>1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328592" y="138811"/>
          <a:ext cx="3600400" cy="474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</a:t>
          </a:r>
          <a:endParaRPr lang="pl-PL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OSOBY – 8,5%</a:t>
          </a:r>
        </a:p>
        <a:p xmlns:a="http://schemas.openxmlformats.org/drawingml/2006/main">
          <a:endParaRPr lang="pl-PL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pl-PL" sz="1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OSOBY – 4,2%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EUROPEJSKA WYŻSZA SZKOŁA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PRAWA I ADMINISTRACJI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UCZELNIA ŁAZARSKIEGO  </a:t>
          </a:r>
        </a:p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2,1%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KRAKOWSKA AKADEMIA IM. A.F. MODRZEWSKIEGO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SWPS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WYŻSZA SZKOŁA PRAWA IM. HELENY CHODKOWSKIEJ WE WROCŁAWIU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IM. A. MICKIEWICZA 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POZNANIU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M. KOPERNIKA W TORUNIU</a:t>
          </a:r>
        </a:p>
        <a:p xmlns:a="http://schemas.openxmlformats.org/drawingml/2006/main">
          <a:r>
            <a:rPr lang="pl-PL" sz="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ŚLĄSKI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 BIAŁYMSTOKU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WARMIŃSKO-MAZURSKI 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0.62053</cdr:x>
      <cdr:y>0</cdr:y>
    </cdr:from>
    <cdr:to>
      <cdr:x>0.99209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52120" y="0"/>
          <a:ext cx="3384376" cy="510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EWSPIA – 24 OSOBY – 2,2%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SWPS – 23 OSOBY – 2,1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 BIAŁYMSTOKU – 21 OSÓB – 1,9%</a:t>
          </a:r>
        </a:p>
        <a:p xmlns:a="http://schemas.openxmlformats.org/drawingml/2006/main">
          <a:endParaRPr lang="pl-PL" sz="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UAM – 18 OSÓB – 1,6%</a:t>
          </a:r>
        </a:p>
        <a:p xmlns:a="http://schemas.openxmlformats.org/drawingml/2006/main">
          <a:endParaRPr lang="pl-PL" sz="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OSÓB – 1,5%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M. KOPERNIKA W TORUNIU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WARMIŃSKO–MAZURSKI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UCZELNIA TECH.–HANDLOWA – 14 OSÓB – 1,2%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12 OSÓB – 1,1%</a:t>
          </a:r>
        </a:p>
        <a:p xmlns:a="http://schemas.openxmlformats.org/drawingml/2006/main">
          <a:endParaRPr lang="pl-PL" sz="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9 OSÓB – 0,8%</a:t>
          </a:r>
        </a:p>
        <a:p xmlns:a="http://schemas.openxmlformats.org/drawingml/2006/main">
          <a:endParaRPr lang="pl-PL" sz="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GDAŃSKI – 7 OSÓB – 0,6%</a:t>
          </a:r>
        </a:p>
        <a:p xmlns:a="http://schemas.openxmlformats.org/drawingml/2006/main">
          <a:endParaRPr lang="pl-PL" sz="800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OSOBY – 0,4% 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SZCZECIŃSKI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	WSFIZ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WSM W WARSZAWIE	PWSNSKIM</a:t>
          </a:r>
        </a:p>
        <a:p xmlns:a="http://schemas.openxmlformats.org/drawingml/2006/main">
          <a:endParaRPr lang="pl-PL" sz="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 – 3 OSOBY –  0,3% </a:t>
          </a:r>
        </a:p>
        <a:p xmlns:a="http://schemas.openxmlformats.org/drawingml/2006/main">
          <a:endParaRPr lang="pl-PL" sz="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0,2%</a:t>
          </a:r>
          <a:endParaRPr lang="pl-PL" sz="10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OPOLSKI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KRAKOWSKA AKADEMIA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 WZ W TOMASZOWIE LUB. 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UCZELNIE ZAGRANICZNE</a:t>
          </a:r>
        </a:p>
        <a:p xmlns:a="http://schemas.openxmlformats.org/drawingml/2006/main">
          <a:endParaRPr lang="pl-PL" sz="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0,1%</a:t>
          </a:r>
          <a:endParaRPr lang="pl-PL" sz="10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WSEPINM		WSAIB 	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WSPIA  (RZESZÓW)	WSUS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WYŻSZA SZKOŁA PRAWA </a:t>
          </a:r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0.62881</cdr:x>
      <cdr:y>0</cdr:y>
    </cdr:from>
    <cdr:to>
      <cdr:x>0.99246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727501" y="0"/>
          <a:ext cx="3312367" cy="5323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– 30 OSÓB – 2,7%</a:t>
          </a:r>
        </a:p>
        <a:p xmlns:a="http://schemas.openxmlformats.org/drawingml/2006/main">
          <a:endParaRPr lang="pl-PL" sz="600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OSÓB – 2,6%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SWPS               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 BIAŁYMSTOKU</a:t>
          </a:r>
        </a:p>
        <a:p xmlns:a="http://schemas.openxmlformats.org/drawingml/2006/main">
          <a:r>
            <a:rPr lang="pl-PL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EWSPIA - 26 OSÓB – 2,3%</a:t>
          </a:r>
        </a:p>
        <a:p xmlns:a="http://schemas.openxmlformats.org/drawingml/2006/main">
          <a:endParaRPr lang="pl-PL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U. WARMIŃSKO–MAZURSKI – 20 OSÓB – 1,8%</a:t>
          </a:r>
        </a:p>
        <a:p xmlns:a="http://schemas.openxmlformats.org/drawingml/2006/main">
          <a:endParaRPr lang="pl-PL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15 OSÓB – 1,3%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14 OSÓB – 1,2%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UCZELNIA TECH.-HANDLOWA – 13 OSÓB  – 1,1%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UAM – 12 OSÓB – 1%</a:t>
          </a:r>
        </a:p>
        <a:p xmlns:a="http://schemas.openxmlformats.org/drawingml/2006/main">
          <a:endParaRPr lang="pl-PL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GDAŃSKI – 10 OSÓB – 0,9%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WSM W WARSZAWIE – 7 OSÓB – 0,6%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– 6 OSÓB – 0,5%</a:t>
          </a:r>
        </a:p>
        <a:p xmlns:a="http://schemas.openxmlformats.org/drawingml/2006/main"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OSÓB – 0,4%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KRAKOWSKA AKADEMIA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SZCZECIŃSKI </a:t>
          </a:r>
        </a:p>
        <a:p xmlns:a="http://schemas.openxmlformats.org/drawingml/2006/main">
          <a:endParaRPr lang="pl-PL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OSOBY – 0,4%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PWSNSKIM		WSFIZ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UCZELNIE ZAGRANICZNE</a:t>
          </a:r>
        </a:p>
        <a:p xmlns:a="http://schemas.openxmlformats.org/drawingml/2006/main">
          <a:endParaRPr lang="pl-PL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0,2%</a:t>
          </a:r>
          <a:endParaRPr lang="pl-PL" sz="105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 WZ W TOMASZOWIE  LUB.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UNIWERSYTET OPOLSKI</a:t>
          </a:r>
        </a:p>
        <a:p xmlns:a="http://schemas.openxmlformats.org/drawingml/2006/main">
          <a:r>
            <a:rPr lang="pl-P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WSEPINM		WSM W LEGNICY</a:t>
          </a:r>
          <a:endParaRPr lang="pl-PL" sz="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6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6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0.43676</cdr:x>
      <cdr:y>0.83968</cdr:y>
    </cdr:from>
    <cdr:to>
      <cdr:x>0.69764</cdr:x>
      <cdr:y>0.96143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978188" y="4469829"/>
          <a:ext cx="23762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0.48419</cdr:x>
      <cdr:y>0.82515</cdr:y>
    </cdr:from>
    <cdr:to>
      <cdr:x>0.61068</cdr:x>
      <cdr:y>0.95942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410236" y="4392488"/>
          <a:ext cx="1152128" cy="71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0.82413</cdr:x>
      <cdr:y>0.54108</cdr:y>
    </cdr:from>
    <cdr:to>
      <cdr:x>0.96643</cdr:x>
      <cdr:y>0.66212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7506580" y="2880320"/>
          <a:ext cx="1296144" cy="64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0.78655</cdr:x>
      <cdr:y>0.25702</cdr:y>
    </cdr:from>
    <cdr:to>
      <cdr:x>0.96838</cdr:x>
      <cdr:y>0.70341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7164288" y="1368152"/>
          <a:ext cx="1656184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0.4707</cdr:x>
      <cdr:y>0.86574</cdr:y>
    </cdr:from>
    <cdr:to>
      <cdr:x>0.62881</cdr:x>
      <cdr:y>0.95942</cdr:y>
    </cdr:to>
    <cdr:sp macro="" textlink="">
      <cdr:nvSpPr>
        <cdr:cNvPr id="14" name="pole tekstowe 13"/>
        <cdr:cNvSpPr txBox="1"/>
      </cdr:nvSpPr>
      <cdr:spPr>
        <a:xfrm xmlns:a="http://schemas.openxmlformats.org/drawingml/2006/main">
          <a:off x="4287341" y="4608512"/>
          <a:ext cx="1440160" cy="49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0.46242</cdr:x>
      <cdr:y>0.85221</cdr:y>
    </cdr:from>
    <cdr:to>
      <cdr:x>0.62053</cdr:x>
      <cdr:y>0.97324</cdr:y>
    </cdr:to>
    <cdr:sp macro="" textlink="">
      <cdr:nvSpPr>
        <cdr:cNvPr id="15" name="pole tekstowe 14"/>
        <cdr:cNvSpPr txBox="1"/>
      </cdr:nvSpPr>
      <cdr:spPr>
        <a:xfrm xmlns:a="http://schemas.openxmlformats.org/drawingml/2006/main">
          <a:off x="4211954" y="4536514"/>
          <a:ext cx="1440166" cy="64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5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0,1%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WSPIA (RZESZÓW)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WSUS</a:t>
          </a:r>
          <a:endParaRPr lang="pl-PL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0.01001</cdr:x>
      <cdr:y>0.04514</cdr:y>
    </cdr:from>
    <cdr:to>
      <cdr:x>0.40375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82352" y="216025"/>
          <a:ext cx="3240360" cy="4176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ZIELONA GÓRA – 18 OSÓB – 4,7%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 – 13 OSÓB – 3,4%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  – 8 OSÓB – 2,1%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OSÓB – 1,8%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OPOLE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	 – 3 OSOBY – 0,8% 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0,2%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BYDGOSZCZ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KOSZALIN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	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BFD0568-0B76-41AE-BCFA-4C33EEF93FBB}" type="datetimeFigureOut">
              <a:rPr lang="pl-PL" smtClean="0"/>
              <a:t>2017-02-28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97C1D98-7B92-4CB6-B012-89CF366BBA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04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58C2ADD-B510-4AA9-B238-F5381CAEB62C}" type="datetimeFigureOut">
              <a:rPr lang="pl-PL" smtClean="0"/>
              <a:t>2017-02-28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8C06D7-ADDF-41DE-A68B-3D019B9B618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4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67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763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50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51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60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5406-82AA-458E-B09F-32BD5EEB84CD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423-E196-45EB-89D5-07F3C6B25E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1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5174-4A9D-43AC-A89C-6403EF304A84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8DC8-A76D-4C7F-911D-8FCF892D2AE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5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BB38-A465-4589-9CB5-9E1D9591699A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13C3-7BFD-4C62-BB0A-CE6DDA4C6A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6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B101-F3FC-4E12-8CF6-1013F1F52497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A19B-C25F-43A3-8EC5-7C8AB52888C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9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D478-36B2-48FC-B1A3-81F7E13454FB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3AA-2D36-4782-91F3-18D9B91B56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8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8DF4-FA7A-4A91-AA20-59F244BC44AF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F49F-1F73-4FF9-97F2-F92FDB9C58E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8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9BE2-9C21-4D16-9F0E-068744A4ED5A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AD8F-75CC-4EA4-9A4E-D1C77586C38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1526-2D3C-4297-84CC-3DFF25E9AD38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5D76-1FE1-4C0A-BA78-8292DDAD47A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2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5841-FC19-4710-BF7D-B10BB29FD296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4DE5-CCFD-4D1A-BF94-41CB1BEF42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13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9ADA-C1B2-4580-A44D-9EAD85A96BF1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80C7-709B-4B08-B5C4-1A4FB73788B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6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9C74-30D7-405F-AEC9-E2643E6E2223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2062-8ADF-41BA-9806-A5A45888D9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58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36551-A857-4A90-B3CA-2BA574DE19FF}" type="datetimeFigureOut">
              <a:rPr lang="pl-PL"/>
              <a:pPr>
                <a:defRPr/>
              </a:pPr>
              <a:t>2017-02-28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E7072-DEEB-417F-B67C-A7167834723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73.xlsx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8032" y="1556792"/>
            <a:ext cx="7772400" cy="2736304"/>
          </a:xfrm>
        </p:spPr>
        <p:txBody>
          <a:bodyPr/>
          <a:lstStyle/>
          <a:p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Analiza wyników egzaminów wstępnych na aplikacje:</a:t>
            </a:r>
            <a:b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 </a:t>
            </a:r>
            <a:endParaRPr lang="pl-PL" alt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września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83568" y="5336381"/>
            <a:ext cx="7776864" cy="378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 Zawodów Prawniczych i Dostępu do Pomocy Prawnej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 W 2016 R.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229375"/>
              </p:ext>
            </p:extLst>
          </p:nvPr>
        </p:nvGraphicFramePr>
        <p:xfrm>
          <a:off x="179512" y="692696"/>
          <a:ext cx="878497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368038"/>
                <a:gridCol w="952442"/>
                <a:gridCol w="1728192"/>
                <a:gridCol w="1224136"/>
                <a:gridCol w="1152128"/>
              </a:tblGrid>
              <a:tr h="428233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W 2016  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2016 R., KTÓRZY PRZYSTĄPILI DO EGZ. WSTĘPNYCH NA APLIKACJE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2016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2969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38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097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801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513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122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KARD. S. WYSZYŃSKIEGO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0353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406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7777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OPOLSKI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90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617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329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F.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113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758945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1466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</a:p>
        </p:txBody>
      </p:sp>
    </p:spTree>
    <p:extLst>
      <p:ext uri="{BB962C8B-B14F-4D97-AF65-F5344CB8AC3E}">
        <p14:creationId xmlns:p14="http://schemas.microsoft.com/office/powerpoint/2010/main" val="822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ZBIORCZA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ANALIZA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302433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 8 398 OSÓB 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UZYSKAŁO  3 460 OSÓB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STANOWI  41,2 %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</a:t>
            </a:r>
          </a:p>
        </p:txBody>
      </p:sp>
    </p:spTree>
    <p:extLst>
      <p:ext uri="{BB962C8B-B14F-4D97-AF65-F5344CB8AC3E}">
        <p14:creationId xmlns:p14="http://schemas.microsoft.com/office/powerpoint/2010/main" val="2826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00" y="0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DO EGZAMINU W  2016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(8 398 OSÓB) 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00001"/>
              </p:ext>
            </p:extLst>
          </p:nvPr>
        </p:nvGraphicFramePr>
        <p:xfrm>
          <a:off x="143508" y="908720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DO EGZAMINU W  2016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POZOSTAŁE, Z ODSETKIEM Z OGÓŁU PRZYSTĘPUJĄCYCH MNIEJSZYM NIŻ 3%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ŁĄCZNIE 1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 (OD 245  I MNIEJ ABSOLWENTÓW)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6233072"/>
              </p:ext>
            </p:extLst>
          </p:nvPr>
        </p:nvGraphicFramePr>
        <p:xfrm>
          <a:off x="0" y="4149080"/>
          <a:ext cx="26746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4907414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  Z WYNIKIEM  POZYTYWNYM WG UKOŃCZONEJ UCZELNI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ZDAJĄCYCH EGZAMIN W 2016  (3 460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598464"/>
              </p:ext>
            </p:extLst>
          </p:nvPr>
        </p:nvGraphicFramePr>
        <p:xfrm>
          <a:off x="179512" y="836712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- 8 398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30448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743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OSÓB, KTÓRE UZYSKAŁY POZYTYWNY WYNIK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EGZAMINU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742825"/>
              </p:ext>
            </p:extLst>
          </p:nvPr>
        </p:nvGraphicFramePr>
        <p:xfrm>
          <a:off x="179513" y="1628802"/>
          <a:ext cx="8784971" cy="4560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63740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NA DYPLOMIE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5,5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STOSUNKU DO OSÓB Z DANĄ OCENĄ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OCEN DO WSZYSTKICH POZYTYWNYCH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6588224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13 OSÓB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3 460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31335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OSÓB, KTÓRE UZYSKAŁY WYNIK POZYTYWNY Z EGZAMINU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ZE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27079"/>
              </p:ext>
            </p:extLst>
          </p:nvPr>
        </p:nvGraphicFramePr>
        <p:xfrm>
          <a:off x="323528" y="1268760"/>
          <a:ext cx="8363272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6675"/>
            <a:ext cx="8712968" cy="554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 W 2016 R.(C.D.)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293026"/>
              </p:ext>
            </p:extLst>
          </p:nvPr>
        </p:nvGraphicFramePr>
        <p:xfrm>
          <a:off x="179512" y="908720"/>
          <a:ext cx="8784976" cy="581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368038"/>
                <a:gridCol w="952442"/>
                <a:gridCol w="1728192"/>
                <a:gridCol w="1224136"/>
                <a:gridCol w="1152128"/>
              </a:tblGrid>
              <a:tr h="594343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W 2016  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2016 R., KTÓRZY PRZYSTĄPILI DO EGZ. WSTĘPNYCH NA APLIKACJE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2016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RZESZOWSKA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ADM. I BIZNESU IM. E. KWIATKOWSKIEGO W GDYNI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59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CHODKOWSKIEJ  UWE WROCŁAWIU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ST. WOLI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12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I EKON. W TOMASZ. LUB.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W-WIE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IM. WOJCIECHA KORFANTEGO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PEDAGOGIKI I ADM. IM. MIESZKA I W 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49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 </a:t>
                      </a:r>
                      <a:r>
                        <a:rPr lang="pl-PL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WARSZAWIE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-</a:t>
                      </a:r>
                      <a:endParaRPr lang="pl-PL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- 8 398 OSÓB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472433"/>
              </p:ext>
            </p:extLst>
          </p:nvPr>
        </p:nvGraphicFramePr>
        <p:xfrm>
          <a:off x="251520" y="1556792"/>
          <a:ext cx="8435280" cy="496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POZYTYWNYCH WYNIKÓW EGZAMINU 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9932"/>
              </p:ext>
            </p:extLst>
          </p:nvPr>
        </p:nvGraphicFramePr>
        <p:xfrm>
          <a:off x="179512" y="1388404"/>
          <a:ext cx="8784976" cy="487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225"/>
                <a:gridCol w="645224"/>
                <a:gridCol w="589895"/>
                <a:gridCol w="551655"/>
                <a:gridCol w="600473"/>
                <a:gridCol w="541077"/>
                <a:gridCol w="570775"/>
                <a:gridCol w="570775"/>
                <a:gridCol w="570775"/>
                <a:gridCol w="570775"/>
                <a:gridCol w="570775"/>
                <a:gridCol w="570776"/>
                <a:gridCol w="570776"/>
              </a:tblGrid>
              <a:tr h="581300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 UKOŃCZENIA STUDIÓW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WCZEŚNIEJ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DANEGO ROKU PRZYSTĘPUJĄCYCH DO EGZAMINU </a:t>
                      </a: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ODNIESIENIU DO WSZYSTKICH ZDAJĄCYCH Z DANEGO ROKU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WYNIKÓW DO WSZYSTKICH POZYTYWNYCH WYNIKÓW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3 460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STUDIÓW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77735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POZYTYWNYCH WYNIKÓW EGZAMINU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8925"/>
              </p:ext>
            </p:extLst>
          </p:nvPr>
        </p:nvGraphicFramePr>
        <p:xfrm>
          <a:off x="457200" y="1268759"/>
          <a:ext cx="8229600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8 398 OSÓB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6555992"/>
              </p:ext>
            </p:extLst>
          </p:nvPr>
        </p:nvGraphicFramePr>
        <p:xfrm>
          <a:off x="179388" y="1600200"/>
          <a:ext cx="8507412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61970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– 36,31%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– 63,69%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– 40,71%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– 59,17%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KRAKOWIE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73,55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– 26,09%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– 51,16%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– 48,64%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KATOWICACH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– 39,33%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60,67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TORUNIU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– 69,16%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– 30,84%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– 40,09%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59,69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685649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CURIE-SKŁODOWSKIEJ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– 65,23%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– 34,29%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– 81,20%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– 18,54%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– 65,79%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– 33,95%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– 61,88%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– 38,12%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– 67,69%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– 31,97%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– 81,65%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– 18,35%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73,21%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– 26,79%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88832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06808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WARMIŃSKO-MAZURSKI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OLSZTYNIE 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– 80,82%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– 19,18%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– 74,79%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25,21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</a:p>
                    <a:p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– 59,91%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– 40,09%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– 71,43%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– 28,14%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– 73,42%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26,58%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– 37,72%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– 62,28%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15,96%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– 82,98%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220100"/>
              </p:ext>
            </p:extLst>
          </p:nvPr>
        </p:nvGraphicFramePr>
        <p:xfrm>
          <a:off x="215007" y="692691"/>
          <a:ext cx="8865772" cy="54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 PRAWA I NAUK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GOSPODARCE W STALOWEJ WOLI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100%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– 52,31%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– 47,69%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HELENY H. CHODKOWSKIEJ                        WE WROCŁAWIU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– 53,85%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– 46,15%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</a:t>
                      </a:r>
                      <a:b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BIZNESU IM. E. KWIATKOWSKIEGO W GDYNI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– 52,94%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– 45,10%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                         W KIELCACH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– 56,00%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– 44,00%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– RZESZOWSKA SZKOŁA WYŻSZA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– 85,42%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14,58%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 – HANDLOWA IM. H. CHODKOWSKIEJ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37,50%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60,00%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225476"/>
              </p:ext>
            </p:extLst>
          </p:nvPr>
        </p:nvGraphicFramePr>
        <p:xfrm>
          <a:off x="179511" y="928119"/>
          <a:ext cx="8784977" cy="548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3672408"/>
                <a:gridCol w="820892"/>
                <a:gridCol w="964907"/>
                <a:gridCol w="964907"/>
                <a:gridCol w="964907"/>
                <a:gridCol w="964907"/>
              </a:tblGrid>
              <a:tr h="347764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629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685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879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211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199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43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endParaRPr lang="pl-PL" sz="11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093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 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685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685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OLSZTYNIE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988200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0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78611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EKONOMICZNYCH W TOMASZOWIE LUB.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– 94,44%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2,78%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                       I ADMINISTRACJI IM. MIESZKA I                 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37,04%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62,96%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                     W GDAŃSKU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72, 73%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27,27%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                       I PRAWA W BIELSKU-BIAŁEJ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47,37%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52,63%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                   W SOSNOWCU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94,44%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 SZKOŁA WYŻSZA W BYDGOSZCZY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43,75%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56,25%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            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20,00%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80,00%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269137"/>
              </p:ext>
            </p:extLst>
          </p:nvPr>
        </p:nvGraphicFramePr>
        <p:xfrm>
          <a:off x="179512" y="692691"/>
          <a:ext cx="8901267" cy="344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5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    W LEGNICY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15,38%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84,62%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PWSNSKIMZ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30,77%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69,23%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75,00%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25,00%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 WYŻSZA</a:t>
                      </a:r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HANDLOWA IM. W. KORFANTEGO </a:t>
                      </a:r>
                    </a:p>
                    <a:p>
                      <a:pPr algn="l" fontAlgn="b"/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KATOWICACH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75583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3 460 OSÓB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FORMY UKOŃCZENIA STUDIÓW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376846"/>
              </p:ext>
            </p:extLst>
          </p:nvPr>
        </p:nvGraphicFramePr>
        <p:xfrm>
          <a:off x="390364" y="1268760"/>
          <a:ext cx="83632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3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ADWOKACKICH, RADCOWSKICH I NOTARIALNYCH – 8 040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57775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391842"/>
              </p:ext>
            </p:extLst>
          </p:nvPr>
        </p:nvGraphicFramePr>
        <p:xfrm>
          <a:off x="107504" y="1268760"/>
          <a:ext cx="878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46,8%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32,4%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8995"/>
              </p:ext>
            </p:extLst>
          </p:nvPr>
        </p:nvGraphicFramePr>
        <p:xfrm>
          <a:off x="0" y="1340768"/>
          <a:ext cx="9036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 WIELOKROTNOŚCI PRZYSTĘPOWANIA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8123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ZE STUDIÓW A LICZBA PUNKTÓW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988840"/>
            <a:ext cx="8516813" cy="38690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ANALIZUJĄC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ŚREDNIĄ LICZBĘ PUNKTÓW UZYSKANYCH PRZEZ KANDYDATÓW MOŻNA ZAUWAŻYĆ ZALEŻNOŚĆ POMIĘDZY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OCENĄ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STUDIÓW 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UZYSKANĄ LICZBĄ PUNKTÓW</a:t>
            </a:r>
          </a:p>
        </p:txBody>
      </p:sp>
    </p:spTree>
    <p:extLst>
      <p:ext uri="{BB962C8B-B14F-4D97-AF65-F5344CB8AC3E}">
        <p14:creationId xmlns:p14="http://schemas.microsoft.com/office/powerpoint/2010/main" val="1212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472782"/>
              </p:ext>
            </p:extLst>
          </p:nvPr>
        </p:nvGraphicFramePr>
        <p:xfrm>
          <a:off x="179511" y="836712"/>
          <a:ext cx="8784977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744416"/>
                <a:gridCol w="820892"/>
                <a:gridCol w="964907"/>
                <a:gridCol w="964907"/>
                <a:gridCol w="964907"/>
                <a:gridCol w="964907"/>
              </a:tblGrid>
              <a:tr h="485115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691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91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 FRYCZA</a:t>
                      </a:r>
                      <a:r>
                        <a:rPr lang="pl-PL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ADMINISTRACJI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CHODKOWSKIEJ  WE WROCŁAWIU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ST. WOLI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450"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– RZESZOWSKA SZKOŁA WYŻSZA 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450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ADM. I BIZNESU IM. E. KWIATKOWSKIEGO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GDYNI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OCENA ZE STUDIÓW A LICZBA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PUNKTÓW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WSZYSCY PRZYSTĘPUJĄCY – 3 460 OSÓB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ABSOLWENCI 2016 – 1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855 OSÓB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966559"/>
              </p:ext>
            </p:extLst>
          </p:nvPr>
        </p:nvGraphicFramePr>
        <p:xfrm>
          <a:off x="179512" y="1196752"/>
          <a:ext cx="8784976" cy="51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12776"/>
            <a:ext cx="8229600" cy="44450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300192" y="638169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 OSOBY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KTÓRE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98212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63,9%</a:t>
                      </a:r>
                      <a:endParaRPr lang="pl-PL" sz="18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10,69%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1737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64,6%</a:t>
                      </a:r>
                      <a:endParaRPr lang="pl-PL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88344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43,22%</a:t>
                      </a:r>
                      <a:endParaRPr lang="pl-PL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45979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7"/>
            <a:ext cx="8712968" cy="5323235"/>
          </a:xfrm>
        </p:spPr>
        <p:txBody>
          <a:bodyPr rtlCol="0">
            <a:normAutofit/>
          </a:bodyPr>
          <a:lstStyle/>
          <a:p>
            <a:pPr marL="174625" indent="-174625">
              <a:lnSpc>
                <a:spcPct val="80000"/>
              </a:lnSpc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LICZBA PUNKTÓW OSÓB, KTÓRE ZDAŁY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109,99 – WSZYSCY ZDAJĄCY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111,82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ABSOLWENCI 2016</a:t>
            </a:r>
          </a:p>
          <a:p>
            <a:pPr marL="174625" indent="-174625">
              <a:lnSpc>
                <a:spcPct val="80000"/>
              </a:lnSpc>
              <a:buNone/>
            </a:pPr>
            <a:endParaRPr lang="pl-PL" alt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LICZBA PUNKTÓW OSÓB, KTÓRE NIE ZDAŁY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85,71 –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WSZYSCY ZDAJĄCY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86,11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ABSOLWENCI 2016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NAJWIĘCEJ OSÓB, KTÓRE MIAŁY TAKĄ SAMĄ LICZBĘ PUNKTÓW Z TESTU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 WSZYSTKICH PRZYSTĘPUJĄCYCH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 OSÓB – 2,85% – LICZBA UZYSKANYCH PUNKTÓW 100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 OSOBY – 2,76% 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UZYSKANYCH PUNKTÓW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2016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2,68%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LICZBA UZYSKANYCH PUNKTÓW 100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2,66%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LICZBA UZYSKANYCH PUNKTÓW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ROZKŁAD LICZBY PUNKTÓW UZYSKANYCH PRZEZ ZDAJĄCYCH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657031"/>
              </p:ext>
            </p:extLst>
          </p:nvPr>
        </p:nvGraphicFramePr>
        <p:xfrm>
          <a:off x="179512" y="1130472"/>
          <a:ext cx="8712968" cy="525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979712" y="908720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ZDAJĄCY EGZAMIN WSTĘPNY NA APLIKACJĘ: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188640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2016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 DO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OSÓB)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335217"/>
              </p:ext>
            </p:extLst>
          </p:nvPr>
        </p:nvGraphicFramePr>
        <p:xfrm>
          <a:off x="179960" y="836712"/>
          <a:ext cx="8928544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64"/>
                <a:gridCol w="4375256"/>
                <a:gridCol w="1512168"/>
                <a:gridCol w="864096"/>
                <a:gridCol w="1871760"/>
              </a:tblGrid>
              <a:tr h="434543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UKSW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2016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24880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ŁĄCZNĄ LICZBĄ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OD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OSÓB)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235201"/>
              </p:ext>
            </p:extLst>
          </p:nvPr>
        </p:nvGraphicFramePr>
        <p:xfrm>
          <a:off x="179512" y="692695"/>
          <a:ext cx="8856984" cy="553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43"/>
                <a:gridCol w="4380385"/>
                <a:gridCol w="1440160"/>
                <a:gridCol w="792088"/>
                <a:gridCol w="1872208"/>
              </a:tblGrid>
              <a:tr h="360603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8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EKONOMII, PRAWA I NAUK MEDYCZNYCH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IM.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LIPIŃSKIEGO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KIELCACH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BANKOWA W GDAŃSKU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KUL WZ PRAWA I NAUK O SPOŁECZEŃSTWIE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STALOWEJ WOLI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WSPIA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 CHODKOWSKIEJ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3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99961"/>
              </p:ext>
            </p:extLst>
          </p:nvPr>
        </p:nvGraphicFramePr>
        <p:xfrm>
          <a:off x="179511" y="908720"/>
          <a:ext cx="8784977" cy="538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744416"/>
                <a:gridCol w="820892"/>
                <a:gridCol w="964907"/>
                <a:gridCol w="964907"/>
                <a:gridCol w="964907"/>
                <a:gridCol w="964907"/>
              </a:tblGrid>
              <a:tr h="518871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33827">
                <a:tc rowSpan="4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KIELCACH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370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370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algn="l" fontAlgn="b"/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835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09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I EKONOMICZNYCH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LUBELSKIM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3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BIELSKU-BIAŁEJ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3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IM. MIESZKA I W POZNANIU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68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3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</a:t>
                      </a:r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3827"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</a:t>
                      </a:r>
                    </a:p>
                    <a:p>
                      <a:pPr algn="l" fontAlgn="b"/>
                      <a:r>
                        <a:rPr lang="pl-PL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W. KORFANTEGO W KATOWICACH 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365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3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2016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54258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ŁĄCZNĄ LICZBĄ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PONIŻEJ 15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OSÓB)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08677"/>
              </p:ext>
            </p:extLst>
          </p:nvPr>
        </p:nvGraphicFramePr>
        <p:xfrm>
          <a:off x="179512" y="620698"/>
          <a:ext cx="8856985" cy="547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43"/>
                <a:gridCol w="4380385"/>
                <a:gridCol w="1440160"/>
                <a:gridCol w="792088"/>
                <a:gridCol w="1872209"/>
              </a:tblGrid>
              <a:tr h="729938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WYZSZA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PRAWA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BIELSKU-BIAŁEJ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KUL WZ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NAUK PRAWNYCH I EKONOMICZNYCH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TOMASZOWIE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LUBELSKIM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WOJCIECHA KORFANTEGO W KATOWICACH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UCZELNIE ZAGRANICZNE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ZARZĄDZANIA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ADMINISTARCJI IM. MIESZKA I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POZYCJI WYNIKÓW OSIĄGANYCH PRZEZ ABSOLWENTÓW W POSZCZEGÓLNYCH LATACH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35354"/>
              </p:ext>
            </p:extLst>
          </p:nvPr>
        </p:nvGraphicFramePr>
        <p:xfrm>
          <a:off x="251520" y="1124744"/>
          <a:ext cx="8568952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rkusz" r:id="rId4" imgW="7791531" imgH="5152882" progId="Excel.Sheet.12">
                  <p:embed/>
                </p:oleObj>
              </mc:Choice>
              <mc:Fallback>
                <p:oleObj name="Arkusz" r:id="rId4" imgW="7791531" imgH="51528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8568952" cy="515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9253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DANYCH Z LAT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ZDAWALNOŚCI ABSOLWENTÓW POSZCZEGÓLNYCH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ROCZNIKÓW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382 DO 147 OSÓB)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998870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024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DANYCH Z LAT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ZDAWALNOŚCI ABSOLWENTÓW POSZCZEGÓLNYCH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ROCZNIKÓW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125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OSÓB)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49806"/>
              </p:ext>
            </p:extLst>
          </p:nvPr>
        </p:nvGraphicFramePr>
        <p:xfrm>
          <a:off x="179512" y="980728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64782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382 DO 106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8830"/>
              </p:ext>
            </p:extLst>
          </p:nvPr>
        </p:nvGraphicFramePr>
        <p:xfrm>
          <a:off x="287524" y="836711"/>
          <a:ext cx="8676963" cy="54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3"/>
              </a:tblGrid>
              <a:tr h="366806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5586">
                <a:tc rowSpan="3"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 vMerge="1">
                  <a:txBody>
                    <a:bodyPr/>
                    <a:lstStyle/>
                    <a:p>
                      <a:pPr algn="l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 vMerge="1">
                  <a:txBody>
                    <a:bodyPr/>
                    <a:lstStyle/>
                    <a:p>
                      <a:pPr algn="l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5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54968" y="6427113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WŁĄCZONO OSOBY Z OCENĄ ZE STUDIÓW „CELUJĄCY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 </a:t>
            </a:r>
          </a:p>
          <a:p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ŚLĄSKIEGO – 17 OSÓB ORAZ DLA U. WARSZAWSKIEGO – 15 OSÓB 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757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89 DO 15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235776"/>
              </p:ext>
            </p:extLst>
          </p:nvPr>
        </p:nvGraphicFramePr>
        <p:xfrm>
          <a:off x="251520" y="1052736"/>
          <a:ext cx="8676964" cy="509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4"/>
              </a:tblGrid>
              <a:tr h="34364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 AKADEMIA IM. ANDRZEJA FRYCZA MODRZEWSKIEGO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46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WYŻSZA SZKOŁA PRAWA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ADMINISTRACJI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RZESZOWSKA SZKOŁA WYŻSZA</a:t>
                      </a:r>
                      <a:endParaRPr lang="pl-PL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481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CHODKOWSKIEJ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200" dirty="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645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O GOSPODARCE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64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546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6305550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WŁĄCZONO DLA  SWPS – 1 OSOBĘ Z OCENĄ ZE STUDIÓW „CELUJĄCY”, DLA </a:t>
            </a:r>
            <a:r>
              <a:rPr lang="pl-PL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WYŻSZEJ SZKOŁY </a:t>
            </a:r>
            <a:r>
              <a:rPr lang="pl-PL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ADMINISTRACJI I BIZNESU </a:t>
            </a:r>
            <a:r>
              <a:rPr lang="pl-PL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pl-PL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E. KWIATKOWSKIEGO W GDYNI – 2 OSOBY Z OCENĄ „BARDZO DOBRY PLUS”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9318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	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alt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ANALIZY WŁĄCZONO </a:t>
            </a:r>
            <a:r>
              <a:rPr lang="pl-PL" altLang="pl-P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WYŻSZEJ SZKOŁY ADMINISTRACJI I BIZNESU W GDYNI  - 2 OSOBY Z </a:t>
            </a:r>
            <a:r>
              <a:rPr lang="pl-PL" alt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OCENĄ „BARDZO DOBRY PLUS</a:t>
            </a:r>
            <a:r>
              <a:rPr lang="pl-PL" altLang="pl-P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40591"/>
              </p:ext>
            </p:extLst>
          </p:nvPr>
        </p:nvGraphicFramePr>
        <p:xfrm>
          <a:off x="233518" y="1124744"/>
          <a:ext cx="8676963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590510"/>
                <a:gridCol w="1368152"/>
                <a:gridCol w="720080"/>
                <a:gridCol w="1602177"/>
              </a:tblGrid>
              <a:tr h="34205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3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I EKONOMICZNYCH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LUBELSKIM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6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WOJCIECHA KORFANTEGO W KATOWICACH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2016 – EGZAMIN 2016</a:t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„DOBRY PLUS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382 DO 106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641108"/>
              </p:ext>
            </p:extLst>
          </p:nvPr>
        </p:nvGraphicFramePr>
        <p:xfrm>
          <a:off x="287524" y="922744"/>
          <a:ext cx="8676963" cy="53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3"/>
              </a:tblGrid>
              <a:tr h="360963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 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89 DO 15 OSÓB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altLang="pl-PL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7452"/>
              </p:ext>
            </p:extLst>
          </p:nvPr>
        </p:nvGraphicFramePr>
        <p:xfrm>
          <a:off x="287524" y="980725"/>
          <a:ext cx="8676964" cy="516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4"/>
              </a:tblGrid>
              <a:tr h="33375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75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75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 AKADEMIA IM. ANDRZEJA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324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CHODKOWSKIEJ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75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75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200" dirty="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1768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75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0876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O GOSPODARCE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324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WYŻSZA SZKOŁA PRAWA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ADMINISTRACJI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RZESZOWSKA SZKOŁA WYŻSZA</a:t>
                      </a:r>
                      <a:endParaRPr lang="pl-PL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ADWOKATÓW 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WPISANYCH NA LISTY ORAZ WYKONUJĄCYCH ZAWÓD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2005-2016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236983"/>
              </p:ext>
            </p:extLst>
          </p:nvPr>
        </p:nvGraphicFramePr>
        <p:xfrm>
          <a:off x="107504" y="1600200"/>
          <a:ext cx="8928992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15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53564"/>
              </p:ext>
            </p:extLst>
          </p:nvPr>
        </p:nvGraphicFramePr>
        <p:xfrm>
          <a:off x="233518" y="908723"/>
          <a:ext cx="8676963" cy="527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590510"/>
                <a:gridCol w="1368152"/>
                <a:gridCol w="720080"/>
                <a:gridCol w="1602177"/>
              </a:tblGrid>
              <a:tr h="34205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3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I EKONOMICZNYCH W TOMASZOWIE LUBELSKIM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6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IM. WOJCIECHA KORFANTEGO W KATOWICACH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7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2016 – EGZAMIN 2016</a:t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„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382 DO 106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368734"/>
              </p:ext>
            </p:extLst>
          </p:nvPr>
        </p:nvGraphicFramePr>
        <p:xfrm>
          <a:off x="287524" y="922744"/>
          <a:ext cx="8676963" cy="53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3"/>
              </a:tblGrid>
              <a:tr h="360963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89 DO 15 OSÓB)</a:t>
            </a:r>
            <a:r>
              <a:rPr lang="pl-PL" alt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15944"/>
              </p:ext>
            </p:extLst>
          </p:nvPr>
        </p:nvGraphicFramePr>
        <p:xfrm>
          <a:off x="287524" y="980727"/>
          <a:ext cx="8676964" cy="510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4"/>
              </a:tblGrid>
              <a:tr h="313330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3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3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995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 AKADEMIA IM. ANDRZEJA FRYCZA MODRZEWSKIEGO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2044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O GOSPODARCE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3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200" dirty="0"/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46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698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WYŻSZA SZKOŁA PRAWA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ADMINISTRACJI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RZESZOWSKA SZKOŁA WYŻSZA</a:t>
                      </a:r>
                      <a:endParaRPr lang="pl-PL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3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551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46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CHODKOWSKIEJ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995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”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15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014517"/>
              </p:ext>
            </p:extLst>
          </p:nvPr>
        </p:nvGraphicFramePr>
        <p:xfrm>
          <a:off x="233518" y="908723"/>
          <a:ext cx="8676963" cy="515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590510"/>
                <a:gridCol w="1368152"/>
                <a:gridCol w="720080"/>
                <a:gridCol w="1602177"/>
              </a:tblGrid>
              <a:tr h="32892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I EKONOMICZNYCH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LUBELSKIM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2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IM. WOJCIECHA KORFANTEGO W KATOWICACH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6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2016 – EGZAMIN 2016</a:t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382 DO 106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160233"/>
              </p:ext>
            </p:extLst>
          </p:nvPr>
        </p:nvGraphicFramePr>
        <p:xfrm>
          <a:off x="287524" y="922744"/>
          <a:ext cx="8676963" cy="53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3"/>
              </a:tblGrid>
              <a:tr h="360963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 vMerge="1">
                  <a:txBody>
                    <a:bodyPr/>
                    <a:lstStyle/>
                    <a:p>
                      <a:pPr algn="l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89 DO 15 OSÓB)</a:t>
            </a:r>
            <a:r>
              <a:rPr lang="pl-PL" alt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3036"/>
              </p:ext>
            </p:extLst>
          </p:nvPr>
        </p:nvGraphicFramePr>
        <p:xfrm>
          <a:off x="287524" y="980727"/>
          <a:ext cx="8676964" cy="52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4"/>
              </a:tblGrid>
              <a:tr h="29488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488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 AKADEMIA IM. ANDRZEJA FRYCZA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12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394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O GOSPODARCE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88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200" dirty="0"/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9251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0282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323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WYŻSZA SZKOŁA PRAWA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ADMINISTRACJI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RZESZOWSKA SZKOŁA WYŻSZA</a:t>
                      </a:r>
                      <a:endParaRPr lang="pl-PL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 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15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03458"/>
              </p:ext>
            </p:extLst>
          </p:nvPr>
        </p:nvGraphicFramePr>
        <p:xfrm>
          <a:off x="233518" y="908723"/>
          <a:ext cx="8676963" cy="50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590510"/>
                <a:gridCol w="1368152"/>
                <a:gridCol w="720080"/>
                <a:gridCol w="1602177"/>
              </a:tblGrid>
              <a:tr h="32892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I EKONOMICZNYCH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LUBELSKIM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22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IM. WOJCIECHA KORFANTEGO W KATOWICACH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2016 – EGZAMIN 2016</a:t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382 DO 106 OSÓB)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492827"/>
              </p:ext>
            </p:extLst>
          </p:nvPr>
        </p:nvGraphicFramePr>
        <p:xfrm>
          <a:off x="287524" y="922744"/>
          <a:ext cx="8676963" cy="535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3"/>
              </a:tblGrid>
              <a:tr h="360963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40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/>
          </a:bodyPr>
          <a:lstStyle/>
          <a:p>
            <a:pPr fontAlgn="b"/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 – C.D.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511044"/>
              </p:ext>
            </p:extLst>
          </p:nvPr>
        </p:nvGraphicFramePr>
        <p:xfrm>
          <a:off x="287524" y="980727"/>
          <a:ext cx="8676964" cy="520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610474"/>
                <a:gridCol w="1224136"/>
                <a:gridCol w="720080"/>
                <a:gridCol w="1656184"/>
              </a:tblGrid>
              <a:tr h="298637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863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 AKADEMIA IM. ANDRZEJA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63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36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956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956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WYŻSZA SZKOŁA PRAWA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ADMINISTRACJI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RZESZOWSKA SZKOŁA WYŻSZA</a:t>
                      </a:r>
                      <a:endParaRPr lang="pl-PL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108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63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13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O GOSPODARCE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743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017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200" dirty="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5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 -  C.D.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60129"/>
              </p:ext>
            </p:extLst>
          </p:nvPr>
        </p:nvGraphicFramePr>
        <p:xfrm>
          <a:off x="233518" y="908723"/>
          <a:ext cx="8676963" cy="511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590510"/>
                <a:gridCol w="1368152"/>
                <a:gridCol w="720080"/>
                <a:gridCol w="1602177"/>
              </a:tblGrid>
              <a:tr h="328922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IM. WOJCIECHA KORFANTEGO W KATOWICACH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WYDZIAŁ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I EKONOMICZNYCH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LUBELSKIM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22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W BYDGOSZCZY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92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38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RADCÓW PRAWNYCH 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WPISANYCH NA LISTY ORAZ WYKONUJĄCYCH ZAWÓD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2005-2016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170764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ABSOLWENTÓW</a:t>
            </a:r>
            <a:b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</a:t>
            </a:r>
            <a:r>
              <a:rPr lang="pl-PL" alt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2014, 2015, 2016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ZESTAWIONO DANE Z OSTATNICH TRZECH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EGZAMINÓW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APLIKACJE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KOŃCZĄCYCH NAUKĘ W TYM SAMYM ROKU,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KTÓRYM PRZYSTĄPILI DO EGZAMINU WSTĘPNEGO</a:t>
            </a:r>
          </a:p>
          <a:p>
            <a:pPr marL="0" indent="0"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UNIWERSYTETU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WARSZAWSKIEGO, UNIWERSYTETU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ŚLĄSKIEGO W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KATOWICACH ORAZ SWPS UNIWERSYTETU HUMANISTYCZNOSPOŁECZNEGO</a:t>
            </a:r>
          </a:p>
          <a:p>
            <a:pPr marL="0" indent="0"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ANALIZIE DLA OCENY „BARDZO DOBRY” UWZGLĘDNIONO TAKŻE OCENĘ ZE STUDIÓW „CELUJĄCY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 „BARDZO DOBRY PLUS”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</a:t>
            </a:r>
            <a:b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38851"/>
              </p:ext>
            </p:extLst>
          </p:nvPr>
        </p:nvGraphicFramePr>
        <p:xfrm>
          <a:off x="143510" y="908720"/>
          <a:ext cx="8856982" cy="52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6"/>
                <a:gridCol w="2880320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396287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82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93">
                <a:tc rowSpan="3"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93">
                <a:tc vMerge="1"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W-WIE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293">
                <a:tc vMerge="1"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JAGIELLOŃSKI  W  KRAKOWIE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ŚLĄSKI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UMCS W LUBLINIE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SZCZECIŃSKI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70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70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M. KOPERNIKA W TORUNIU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70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ŁÓDZKI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UNIWERSYTET  LUBELSKI </a:t>
                      </a:r>
                      <a:endParaRPr lang="pl-PL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70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-MAZURSKI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ZBIORCZA – WSZYSCY ZDAJĄCY WG UCZELNI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WIĘCEJ NIŻ OK. 3% WSZYSTKICH ZDAJĄCYCH (POWYŻEJ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245 OSÓB)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430518"/>
              </p:ext>
            </p:extLst>
          </p:nvPr>
        </p:nvGraphicFramePr>
        <p:xfrm>
          <a:off x="107503" y="894830"/>
          <a:ext cx="8928993" cy="53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54"/>
                <a:gridCol w="3883710"/>
                <a:gridCol w="864096"/>
                <a:gridCol w="1337291"/>
                <a:gridCol w="2551142"/>
              </a:tblGrid>
              <a:tr h="246222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4485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791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POZOSTAŁE, Z ODSETKIEM Z OGÓŁU PRZYSTĘPUJĄCYCH MNIEJSZYM NIŻ 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0190">
                <a:tc>
                  <a:txBody>
                    <a:bodyPr/>
                    <a:lstStyle/>
                    <a:p>
                      <a:endParaRPr lang="pl-PL" sz="105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WIĘCEJ NIŻ OK. 3% 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71288"/>
              </p:ext>
            </p:extLst>
          </p:nvPr>
        </p:nvGraphicFramePr>
        <p:xfrm>
          <a:off x="179512" y="1412776"/>
          <a:ext cx="8507288" cy="489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(245 OSÓB LUB MNIEJ)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38384"/>
              </p:ext>
            </p:extLst>
          </p:nvPr>
        </p:nvGraphicFramePr>
        <p:xfrm>
          <a:off x="107504" y="870872"/>
          <a:ext cx="8928993" cy="535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54"/>
                <a:gridCol w="3883710"/>
                <a:gridCol w="864096"/>
                <a:gridCol w="1337291"/>
                <a:gridCol w="2551142"/>
              </a:tblGrid>
              <a:tr h="329651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44301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59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85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207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07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UCZELNIE ZAGRANICZNE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46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 MODRZEWSKIEGO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GOSPODARCE W STALOWEJ WOLI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– RZESZOWSKA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BIELSKU-BIAŁEJ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07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30428"/>
              </p:ext>
            </p:extLst>
          </p:nvPr>
        </p:nvGraphicFramePr>
        <p:xfrm>
          <a:off x="179512" y="1124744"/>
          <a:ext cx="8507288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(245 OSÓB LUB MNIEJ)  C.D.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55690"/>
              </p:ext>
            </p:extLst>
          </p:nvPr>
        </p:nvGraphicFramePr>
        <p:xfrm>
          <a:off x="107504" y="870871"/>
          <a:ext cx="8928993" cy="529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888432"/>
                <a:gridCol w="864096"/>
                <a:gridCol w="1337291"/>
                <a:gridCol w="2551142"/>
              </a:tblGrid>
              <a:tr h="396502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08644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46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H. CHODKOWSKIEJ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46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</a:t>
                      </a:r>
                    </a:p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EKONOMICZNYCH W TOMASZOWIE LUBELSKIM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464"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6667">
                <a:tc vMerge="1">
                  <a:txBody>
                    <a:bodyPr/>
                    <a:lstStyle/>
                    <a:p>
                      <a:pPr algn="r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PRYWATNA WYŻSZA SZKOŁA NAUK SPOŁECZNYCH, KOMPUTEROWYCH I MEDYCZNYCH Z SIEDZIBĄ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17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HANDLOWA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H. CHODKOWSKIEJ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17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 I BIZNESU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17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ADMINISTARCJI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POZNAŃ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17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algn="l" fontAlgn="b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488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</a:t>
                      </a:r>
                    </a:p>
                    <a:p>
                      <a:pPr algn="l" fontAlgn="b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W. KORFANTEGO W KATOWICACH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051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04530"/>
              </p:ext>
            </p:extLst>
          </p:nvPr>
        </p:nvGraphicFramePr>
        <p:xfrm>
          <a:off x="179512" y="1412776"/>
          <a:ext cx="8507288" cy="489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05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ZESTAWIENIE LAT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2016, 2015, 2014 I 2013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26065"/>
              </p:ext>
            </p:extLst>
          </p:nvPr>
        </p:nvGraphicFramePr>
        <p:xfrm>
          <a:off x="161510" y="980728"/>
          <a:ext cx="8802977" cy="521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67"/>
                <a:gridCol w="3798796"/>
                <a:gridCol w="1086675"/>
                <a:gridCol w="1086675"/>
                <a:gridCol w="1232782"/>
                <a:gridCol w="1232782"/>
              </a:tblGrid>
              <a:tr h="231519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UMSC W LUBLINIE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05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ZESTAWIENIE LAT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2012, 2011, 2010, 2009 I 2008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03421"/>
              </p:ext>
            </p:extLst>
          </p:nvPr>
        </p:nvGraphicFramePr>
        <p:xfrm>
          <a:off x="170510" y="908720"/>
          <a:ext cx="8802979" cy="525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01"/>
                <a:gridCol w="3849273"/>
                <a:gridCol w="907301"/>
                <a:gridCol w="907301"/>
                <a:gridCol w="907301"/>
                <a:gridCol w="907301"/>
                <a:gridCol w="907301"/>
              </a:tblGrid>
              <a:tr h="306040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58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UMCS W LUBLINIE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16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7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NOTARIUSZY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2005-2016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84340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EGZAMINÓW PRZYSTĄPIŁY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5 162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61,5%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WSZYSTKICH ZDAJĄCYCH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 POZYTYWNY UZYSKAŁO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2 057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GRUPIE KOBIET WYNIOSŁA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39,8%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MĘŻCZYŹNI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EGZAMINÓW PRZYSTĄPIŁO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3 236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 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38,5%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ZDAJĄCYCH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 POZYTYWNY  UZYSKAŁO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1 403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GRUPIE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WYNIOSŁA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43,4%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7"/>
            <a:ext cx="8856984" cy="5251226"/>
          </a:xfrm>
        </p:spPr>
        <p:txBody>
          <a:bodyPr rtlCol="0">
            <a:normAutofit fontScale="92500"/>
          </a:bodyPr>
          <a:lstStyle/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68 komisji egzaminacyjnych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Tylko w 4 komisjach liczba wniosków złożonych przez mężczyzn przewyższała liczbę wniosków złożonych przez kobiety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 Bielsko-Biała (52,63%), IK Łódź (53,19%),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 Olsztyn (51,72%) oraz IK Wrocław (53,52%)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68 komisji egzaminacyjnych w 4 komisjach: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OIRP Bydgoszcz, OIRP Opole, ORA Opole oraz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 Rzeszów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Aplikacje  mogła rozpocząć dokładnie taka sama liczba </a:t>
            </a:r>
          </a:p>
          <a:p>
            <a:pPr marL="174625" indent="-174625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obiet i mężczyzn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3176"/>
          </a:xfrm>
        </p:spPr>
        <p:txBody>
          <a:bodyPr rtlCol="0">
            <a:normAutofit fontScale="92500"/>
          </a:bodyPr>
          <a:lstStyle/>
          <a:p>
            <a:pPr marL="174625" indent="-174625" algn="ctr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NAJLEPSZE WYNIKI UZYSKANE PRZEZ KANDYDATÓW 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 PUNKTY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2016 (KOBIETA)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WROCŁAWSKI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ADWOKACKIEJ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WROCŁAWIU</a:t>
            </a:r>
          </a:p>
          <a:p>
            <a:pPr marL="714375" lvl="1" indent="-350838">
              <a:lnSpc>
                <a:spcPct val="80000"/>
              </a:lnSpc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 PUNKTY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(KOBIETA)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RZESZOWSKI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NOTARIALNEJ </a:t>
            </a:r>
          </a:p>
          <a:p>
            <a:pPr marL="712788" lvl="1" indent="-85725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SIEDZIBĄ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 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  <a:buNone/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(KOBIETA)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ŚLĄSKI</a:t>
            </a:r>
          </a:p>
          <a:p>
            <a:pPr lvl="1" indent="-379413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KOMORNICZEJ     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W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KATOWICACH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170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WSKAZAŁO, ŻE PRZYSTĘPUJE DO EGZAMINU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 5 LUB WIĘCEJ </a:t>
            </a:r>
          </a:p>
          <a:p>
            <a:pPr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(W TYM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OSOBA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OSOBY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TE STANOWIĄ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PRZYSTĘPUJĄCYCH DO EGZAMINÓW</a:t>
            </a:r>
          </a:p>
          <a:p>
            <a:pPr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TEJ GRUPIE </a:t>
            </a: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WYNIOSŁA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14,7% </a:t>
            </a: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493096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NAJSTARSZY ROCZNIK UKOŃCZENIA STUDIÓW,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 UZYSKAŁ </a:t>
            </a:r>
            <a:r>
              <a:rPr lang="pl-PL" alt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POZYTYWNY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WYNIK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EGZAMINU </a:t>
            </a: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ABSOLWENT </a:t>
            </a: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WARSZAWSKIEGO Z 1984 ROKU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lnSpc>
                <a:spcPct val="90000"/>
              </a:lnSpc>
              <a:buNone/>
            </a:pP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TA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PRZYSTĄPIŁA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PRZED KOMISJĄ EGZAMINACYJNĄ DS. APLIKACJI RADCOWSKIEJ Z SIEDZIBĄ W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552" y="2708920"/>
            <a:ext cx="8313021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78271" y="4793382"/>
            <a:ext cx="8166857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67544" y="2627784"/>
            <a:ext cx="7776864" cy="3537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DO EGZAMINU W 2016 R. PRZYSTĄPIŁY 122 OSOBY, KTÓRE UKOŃCZYŁY STUDIA W XX WIEKU (ROCZNIKI 1987 – 2000).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DLA POŁOWY Z NICH BYŁ TO PIERWSZY EGZAMIN!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58 OSÓB – PRZYSTĄPIŁO PO RAZ PIERWSZY,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58 OSÓB – PRZYSTĄPIŁO PO RAZ KOLEJNY,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6 OSÓB – BRAK DANYCH.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ZDAWALNOŚĆ WŚRÓD ABSOLWENTÓW,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KTÓRZY UKOŃCZYLI STUDIA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WIEKU WYNIOSŁA – 19,67%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467544" y="13407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ABSOLWENCI, KTÓRZY UKOŃCZYLI STUDIA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XX WIEKU</a:t>
            </a:r>
          </a:p>
        </p:txBody>
      </p:sp>
    </p:spTree>
    <p:extLst>
      <p:ext uri="{BB962C8B-B14F-4D97-AF65-F5344CB8AC3E}">
        <p14:creationId xmlns:p14="http://schemas.microsoft.com/office/powerpoint/2010/main" val="1461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1"/>
            <a:ext cx="8278688" cy="64807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406845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(60,9%)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WROCŁAWSKIM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(9,9%)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(42,2%)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(38,8%)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ZDAWAŁ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(29,7%)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APLIKACJĘ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(51,7%)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KOBIETĄ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(61,5%)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908719"/>
            <a:ext cx="4176464" cy="360042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268760"/>
            <a:ext cx="4535487" cy="503520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(70,6%)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(11,2%)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(53,6%)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(35,3%)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(29,7%)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APLIKACJĘ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(50,7%)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KOBIETĄ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(59,5%)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00063" y="2000250"/>
            <a:ext cx="7958137" cy="315694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52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Departament Zawodów Prawniczych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Dostępu do Pomocy Prawnej</a:t>
            </a:r>
            <a:endParaRPr lang="pl-PL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</a:t>
            </a:r>
            <a: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KANCELARII KOMORNICZYCH</a:t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2005-2016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23167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4563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NA APLIKACJE: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WRZEŚNIA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920880" cy="47300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ROKU 2006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EGZAMINY NA APLIKACJE: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ADWOKACKĄ, RADCOWSKĄ I NOTARIALNĄ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ORGANIZUJE 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 SPRAWIEDLIWOŚCI </a:t>
            </a:r>
          </a:p>
          <a:p>
            <a:pPr marL="0" indent="0" algn="ctr">
              <a:buNone/>
            </a:pP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WSZYSTKICH KANDYDATÓW OBOWIĄZUJĄ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SAME ZASADY I ZAKRES EGZAMINÓW WSTĘPNYCH</a:t>
            </a: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6462"/>
            <a:ext cx="8229600" cy="112631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PRZEPROWADZIŁO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KOMISJI EGZAMINACYJNYCH POWOŁANYCH PRZY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MINISTRZE SPRAWIEDLIWOŚCI: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75163"/>
          </a:xfrm>
        </p:spPr>
        <p:txBody>
          <a:bodyPr/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RAD ADWOKACKICH,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IZB RADCÓW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PRAWNYCH,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NOTARIALNYCH,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KOMORNICZYCH.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 W 2016 R.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11502"/>
              </p:ext>
            </p:extLst>
          </p:nvPr>
        </p:nvGraphicFramePr>
        <p:xfrm>
          <a:off x="395537" y="1412776"/>
          <a:ext cx="8291264" cy="493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/>
                <a:gridCol w="2057400"/>
                <a:gridCol w="2057400"/>
                <a:gridCol w="2057400"/>
              </a:tblGrid>
              <a:tr h="664595"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8 398 OSÓB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  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 3 460 OSÓB  41,2%</a:t>
                      </a:r>
                      <a:endParaRPr lang="pl-P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64595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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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PRZYSTĄPIŁY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2 962 OSOBY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4 343 OSOBY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745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4595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ZDAŁY 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OSOBY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82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ADWOKACKĄ 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64334"/>
              </p:ext>
            </p:extLst>
          </p:nvPr>
        </p:nvGraphicFramePr>
        <p:xfrm>
          <a:off x="107504" y="1052739"/>
          <a:ext cx="4320479" cy="512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572794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BIELSKO-BIAŁA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BYDGOSZCZ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CZĘSTOCHOWA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KOSZALIN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OLSZTYN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840956"/>
              </p:ext>
            </p:extLst>
          </p:nvPr>
        </p:nvGraphicFramePr>
        <p:xfrm>
          <a:off x="4720268" y="1052736"/>
          <a:ext cx="4391760" cy="477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572794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PŁOCK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RADOM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SIEDLCE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GÓRA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2 962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65995"/>
              </p:ext>
            </p:extLst>
          </p:nvPr>
        </p:nvGraphicFramePr>
        <p:xfrm>
          <a:off x="107504" y="1052741"/>
          <a:ext cx="4320479" cy="512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65900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351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BYDGOSZCZ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KOSZALIN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OLSZTYN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76338"/>
              </p:ext>
            </p:extLst>
          </p:nvPr>
        </p:nvGraphicFramePr>
        <p:xfrm>
          <a:off x="4720268" y="1052736"/>
          <a:ext cx="4391760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71901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 GÓRA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4 343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40,4 %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48489"/>
              </p:ext>
            </p:extLst>
          </p:nvPr>
        </p:nvGraphicFramePr>
        <p:xfrm>
          <a:off x="2376120" y="1196752"/>
          <a:ext cx="439176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91419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9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562571"/>
              </p:ext>
            </p:extLst>
          </p:nvPr>
        </p:nvGraphicFramePr>
        <p:xfrm>
          <a:off x="2376120" y="1196752"/>
          <a:ext cx="439176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62926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ABSOLWENTÓW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POSZCZEGÓLNYCH   UCZELNI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  DO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  W   2016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PRZED   KOMISJAMI,  W  KTÓRYCH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BYŁA  NAJWYŻSZA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SZCZECINIE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51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56,9%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20761"/>
              </p:ext>
            </p:extLst>
          </p:nvPr>
        </p:nvGraphicFramePr>
        <p:xfrm>
          <a:off x="107504" y="1556792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KRAKOWIE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373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53,4%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16890"/>
              </p:ext>
            </p:extLst>
          </p:nvPr>
        </p:nvGraphicFramePr>
        <p:xfrm>
          <a:off x="107504" y="1271513"/>
          <a:ext cx="8928992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NOTARIALNEJ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POZNANIU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PRZYSTĄPIŁO 113 OSÓB – ZDAWALNOŚĆ 54,0%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82374"/>
              </p:ext>
            </p:extLst>
          </p:nvPr>
        </p:nvGraphicFramePr>
        <p:xfrm>
          <a:off x="143508" y="1268760"/>
          <a:ext cx="885698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2008 ROKU SPORZĄDZANA JEST ANALIZA WYNIKÓW PO EGZAMINACH WSTĘPNYCH</a:t>
            </a:r>
          </a:p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DNIU DZISIEJSZYM ODBYWA SIĘ </a:t>
            </a:r>
          </a:p>
          <a:p>
            <a:pPr marL="0" indent="0" algn="ctr">
              <a:buNone/>
            </a:pP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DZIEWIĄTA </a:t>
            </a: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MINISTRA SPRAWIEDLIWOŚCI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DZIEKANAMI WYDZIAŁÓW PRAWA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UCZELNI WYŻSZYCH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ŁODZI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47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42,6%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6776"/>
              </p:ext>
            </p:extLst>
          </p:nvPr>
        </p:nvGraphicFramePr>
        <p:xfrm>
          <a:off x="107504" y="1417960"/>
          <a:ext cx="8928992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KOMISJE EGZAMINACYJNE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SIEDZIBĄ W WARSZAWIE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1 098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42,6%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834637"/>
              </p:ext>
            </p:extLst>
          </p:nvPr>
        </p:nvGraphicFramePr>
        <p:xfrm>
          <a:off x="0" y="1124744"/>
          <a:ext cx="91085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1 116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40,7%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89140"/>
              </p:ext>
            </p:extLst>
          </p:nvPr>
        </p:nvGraphicFramePr>
        <p:xfrm>
          <a:off x="0" y="1124744"/>
          <a:ext cx="9108504" cy="53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PRZEMIESZCZANIA SIĘ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2016 R.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DO EGZAMINÓW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WYBRANE   UCZELNIE -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WROCŁAWSKI – 382 OSOBY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66919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WARSZAWSKI – 373 OSOBY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957339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JAGIELLOŃSKI – 304 OSOBY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0663"/>
              </p:ext>
            </p:extLst>
          </p:nvPr>
        </p:nvGraphicFramePr>
        <p:xfrm>
          <a:off x="395536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IM. ADAMA MICKIEWICZA W POZNANIU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222 OSOBY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306199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GDAŃSKI – 200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13592"/>
              </p:ext>
            </p:extLst>
          </p:nvPr>
        </p:nvGraphicFramePr>
        <p:xfrm>
          <a:off x="395536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6672"/>
            <a:ext cx="792088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EGZAMINY WSTĘPNE NA APLIKACJE: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ADWOKACKĄ, RADCOWSKĄ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NOTARIALNĄ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ORAZ EGZAMIN KONKURSOWY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APLIKACJĘ KOMORNICZĄ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OGÓLNE DANE LICZBOWE</a:t>
            </a:r>
            <a:b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ANALIZY</a:t>
            </a:r>
            <a:endParaRPr lang="pl-PL" sz="4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3433936"/>
          </a:xfrm>
        </p:spPr>
        <p:txBody>
          <a:bodyPr/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PYTAŃ</a:t>
            </a:r>
          </a:p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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PROFILU PRZYSTĘPUJĄCYCH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PYTAŃ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772816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UDZIELONYCH NA KAŻDE PYTANIE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 Z PYTAŃ PRZYPORZĄDKOWANO DO ODPOWIEDNIEGO ZAKRESU PRAWA W ROZUMIENIU USTAW SAMORZĄDOWYCH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DLA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KAŻDEGO Z ZAKRESÓW PRAWA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WSKAZANO PYTANIA, KTÓRE BYŁY DLA ZDAJĄCYCH NAJTRUDNIEJSZE 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 ORAZ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ZAKRESY PRAWA, KTÓRE BYŁY DLA ZDAJĄCYCH NAJTRUDNIEJSZE I NAJŁATWIEJSZE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APLIKACJE: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ADWOKACKĄ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 RADCOWSKĄ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APLIKACJE: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75118"/>
              </p:ext>
            </p:extLst>
          </p:nvPr>
        </p:nvGraphicFramePr>
        <p:xfrm>
          <a:off x="323528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 I RADCOWSKICH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4"/>
            <a:ext cx="8229600" cy="8640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ADWOKACKICH – 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15,66%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RADCOWSKICH –  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13,31%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63065" y="1916832"/>
            <a:ext cx="8041383" cy="43887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TRAKTATEM O FUNKCJONOWANIU UNII EUROPEJSKIEJ, JEŻELI CZŁONEK KOMISJI EUROPEJSKIEJ NIE SPEŁNIA JUŻ WARUNKÓW KONIECZNYCH DO WYKONYWANIA SWYCH FUNKCJI LUB DOPUŚCIŁ SIĘ POWAŻNEGO UCHYBIENIA, NA WNIOSEK KOMISJI EUROPEJSKIEJ MOŻE GO ZDYMISJONOWAĆ: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PARLAMENT EUROPEJSKI,</a:t>
            </a:r>
          </a:p>
          <a:p>
            <a:pPr>
              <a:tabLst>
                <a:tab pos="361950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TRYBUNAŁ SPRAWIEDLIWOŚCI,</a:t>
            </a:r>
          </a:p>
          <a:p>
            <a:pPr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	RADA EUROPEJSKA.</a:t>
            </a:r>
          </a:p>
          <a:p>
            <a:r>
              <a:rPr lang="pl-PL" sz="1600" dirty="0"/>
              <a:t> </a:t>
            </a:r>
          </a:p>
          <a:p>
            <a:pPr marL="447675" indent="-447675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247 TRAKTATU Z DNIA 25 MARCA 1957 R.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FUNKCJONOWANIU UNII EUROPEJSKIEJ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 UWZGLĘDNIAJĄCY ZMIANY WPROWADZONE TRAKTATEM Z LIZBONY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JEŚLI CZŁONEK KOMISJI NIE SPEŁNIA JUŻ WARUNKÓW KONIECZNYCH DO WYKONYWANIA SWYCH FUNKCJI LUB DOPUŚCIŁ SIĘ POWAŻNEGO UCHYBIENIA, TRYBUNAŁ SPRAWIEDLIWOŚCI MOŻE GO ZDYMISJONOWAĆ, NA WNIOSEK RADY STANOWIĄCEJ ZWYKŁĄ WIĘKSZOŚCIĄ LUB KOMISJI.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5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96,12%  POPRAWNYCH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523653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 – 94,24%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POD WZGLĘDEM ŁATWOŚCI)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313" y="2276872"/>
            <a:ext cx="8229600" cy="40286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PRAWACH KONSUMENTA, KONSUMENT: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ZA ZGODĄ PRZEDSIĘBIORCY MOŻE ZRZEC SIĘ PRAW PRZYZNANYCH MU W TEJ USTAWIE,</a:t>
            </a:r>
          </a:p>
          <a:p>
            <a:pPr marL="361950" indent="-361950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MOŻE ZRZEC SIĘ, W FORMIE PISEMNEJ POD RYGOREM NIEWAŻNOŚCI, PRAW PRZYZNANYCH MU W TEJ USTAWIE,</a:t>
            </a:r>
          </a:p>
          <a:p>
            <a:pPr>
              <a:tabLst>
                <a:tab pos="361950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	NIE MOŻE ZRZEC SIĘ PRAW PRZYZNANYCH MU W TEJ USTAWIE.</a:t>
            </a: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7 USTAWY Z DNIA 30 MAJA 2014 R. O PRAWACH KONSUMENTA</a:t>
            </a:r>
          </a:p>
          <a:p>
            <a:pPr algn="r"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KONSUMENT NIE MOŻE ZRZEC SIĘ PRAW PRZYZNANYCH MU W USTAWIE. </a:t>
            </a:r>
          </a:p>
          <a:p>
            <a:pPr algn="r"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POSTANOWIENIA UMÓW MNIEJ KORZYSTNE DLA KONSUMENTA NIŻ POSTANOWIENIA USTAWY SĄ NIEWAŻNE, A W ICH MIEJSCE STOSUJE SIĘ PRZEPISY USTAWY.</a:t>
            </a:r>
          </a:p>
          <a:p>
            <a:pPr algn="r"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47675" algn="l"/>
              </a:tabLst>
            </a:pPr>
            <a:endParaRPr lang="pl-PL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823417"/>
            <a:ext cx="8229600" cy="7002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NAJŁATWIEJSZE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95,73% 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72954" y="2276872"/>
            <a:ext cx="8229600" cy="35950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523653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 – 93,80%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POD WZGLĘDEM ŁATWOŚCI)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2276872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POSTĘPOWANIA KARNEGO, DO SPRAWY WSZCZĘTEJ NA PODSTAWIE AKTU OSKARŻENIA WNIESIONEGO PRZEZ OSKARŻYCIELA POSIŁKOWEGO: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MOŻE W KAŻDYM CZASIE WSTĄPIĆ PROKURATOR, STAJĄC SIĘ OSKARŻYCIELEM PUBLICZNYM,</a:t>
            </a:r>
          </a:p>
          <a:p>
            <a:pPr marL="361950" indent="-361950">
              <a:tabLst>
                <a:tab pos="361950" algn="l"/>
              </a:tabLs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MOŻE W KAŻDYM CZASIE WSTĄPIĆ PROKURATOR, STAJĄC SIĘ OSKARŻYCIELEM UBOCZNYM,</a:t>
            </a: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WSTĄPIĆ PROKURATOR.</a:t>
            </a:r>
          </a:p>
          <a:p>
            <a:pPr>
              <a:tabLst>
                <a:tab pos="361950" algn="l"/>
              </a:tabLst>
            </a:pP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1950" algn="l"/>
              </a:tabLst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1950" algn="l"/>
              </a:tabLst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55 § 4 KODEKSU POSTĘPOWANIA KARNEGO</a:t>
            </a: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SPRAWY WSZCZĘTEJ NA PODSTAWIE AKTU OSKARŻENIA WNIESIONEGO PRZEZ OSKARŻYCIELA POSIŁKOWEGO MOŻE W KAŻDYM CZASIE WSTĄPIĆ PROKURATOR, STAJĄC SIĘ OSKARŻYCIELEM PUBLICZNYM. 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POSTĘPOWANIE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TOCZY SIĘ WÓWCZAS Z OSKARŻENIA PUBLICZNEGO, A POKRZYWDZONY, KTÓRY WNIÓSŁ AKT OSKARŻENIA, KORZYSTA Z PRAW OSKARŻYCIELA POSIŁKOWEGO, O KTÓRYM MOWA W ART. 54. 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COFNIĘCIE 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 OSKARŻENIA PRZEZ OSKARŻYCIELA PUBLICZNEGO JEST DOPUSZCZALNE JEDYNIE ZA ZGODNĄ  POKRZYWDZONEGO, KTÓRY WNIÓSŁ AKT OSKARŻENIA.</a:t>
            </a:r>
          </a:p>
        </p:txBody>
      </p:sp>
    </p:spTree>
    <p:extLst>
      <p:ext uri="{BB962C8B-B14F-4D97-AF65-F5344CB8AC3E}">
        <p14:creationId xmlns:p14="http://schemas.microsoft.com/office/powerpoint/2010/main" val="2097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DLA POSZCZEGÓLNYCH ZAKRESÓW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32393"/>
              </p:ext>
            </p:extLst>
          </p:nvPr>
        </p:nvGraphicFramePr>
        <p:xfrm>
          <a:off x="107504" y="980728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3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DLA POSZCZEGÓLNYCH ZAKRESÓW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26081"/>
              </p:ext>
            </p:extLst>
          </p:nvPr>
        </p:nvGraphicFramePr>
        <p:xfrm>
          <a:off x="107504" y="980728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8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PRZYSTĘPUJĄCYCH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ORGANIZOWANYCH PRZEZ MINISTRA SPRAWIEDLIWOŚCI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3528" y="2060848"/>
            <a:ext cx="8496943" cy="37970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APLIKACJE: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 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LATACH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2006-2016 (11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ORAZ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APLIKACJĘ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LATACH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2008-2016 (9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ŁĄCZNIE 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114 683 OSOBY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EGZAMIN ZDAŁY ŁĄCZNIE 	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51 184 OSOBY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ZDAŁO 44,6% PRZYSTEPUJĄCYCH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ADWOKACKĄ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79214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RADCOWSKĄ 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94795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204864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NIE ZDAŁY – 4 286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98 (2,3%)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61 (40,7%)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SKARŻONE PYTANIA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26700"/>
              </p:ext>
            </p:extLst>
          </p:nvPr>
        </p:nvGraphicFramePr>
        <p:xfrm>
          <a:off x="25152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SKARŻONE PYTANIE NR 9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963195"/>
          </a:xfrm>
        </p:spPr>
        <p:txBody>
          <a:bodyPr/>
          <a:lstStyle/>
          <a:p>
            <a:pPr marL="0" indent="0">
              <a:buNone/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KARNYM, KARALNE JEST PRZYGOTOWANIE DO PRZESTĘPSTWA: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542925" algn="l"/>
              </a:tabLst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  	KRADZIEŻY Z WŁAMANIEM, 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  	WZIĘCIA ZAKŁADNIKA W CELU ZMUSZENIA OSOBY FIZYCZNEJ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OKREŚLONEGO ZACHOWANIA SIĘ,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  	CZYNNEJ NAPAŚCI NA PREZYDENTA RZECZYPOSPOLITEJ 	POLSKIEJ.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447675" algn="l"/>
              </a:tabLst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252 § 1 I 3 W ZW. Z ART. 16 § 2 KODEKSU KARNEGO </a:t>
            </a:r>
          </a:p>
          <a:p>
            <a:pPr marL="0" indent="0" algn="r"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 252.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§ 1. KTO BIERZE LUB PRZETRZYMUJE ZAKŁADNIKA W CELU ZMUSZENIA ORGANU PAŃSTWOWEGO LUB SAMORZĄDOWEGO, INSTYTUCJI, ORGANIZACJI, OSOBY FIZYCZNEJ LUB PRAWNEJ ALBO GRUPY OSÓB DO OKREŚLONEGO ZACHOWANIA SIĘ, PODLEGA KARZE POZBAWIENIA WOLNOŚCI NA CZAS NIE KRÓTSZY OD LAT 3.</a:t>
            </a:r>
          </a:p>
          <a:p>
            <a:pPr marL="0" indent="0" algn="r"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 3. KTO CZYNI PRZYGOTOWANIA DO PRZESTĘPSTWA OKREŚLONEGO W § 1, PODLEGA KARZE POZBAWIENIA WOLNOŚCI DO LAT 3.</a:t>
            </a:r>
          </a:p>
          <a:p>
            <a:pPr marL="0" indent="0" algn="r"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 16.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§ 2. PRZYGOTOWANIE JEST KARALNE TYLKO WTEDY, GDY USTAWA TAK STANOWI.</a:t>
            </a:r>
          </a:p>
        </p:txBody>
      </p:sp>
    </p:spTree>
    <p:extLst>
      <p:ext uri="{BB962C8B-B14F-4D97-AF65-F5344CB8AC3E}">
        <p14:creationId xmlns:p14="http://schemas.microsoft.com/office/powerpoint/2010/main" val="3258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NOTARIALNĄ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NA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APLIKACJĘ NOTARIALNĄ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39929"/>
              </p:ext>
            </p:extLst>
          </p:nvPr>
        </p:nvGraphicFramePr>
        <p:xfrm>
          <a:off x="143508" y="836712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22,82%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204864"/>
            <a:ext cx="8229600" cy="39604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CYWILNYM, OD CHWILI PRZYJĘCIA SPADKU SPADKOBIERCA PONOSI ODPOWIEDZIALNOŚĆ ZA DŁUGI SPADKOWE: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	Z CAŁEGO SWEGO MAJĄTKU,</a:t>
            </a:r>
          </a:p>
          <a:p>
            <a:pPr marL="361950" indent="-361950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	WYŁĄCZNIE Z MAJĄTKU SPADKOWEGO, </a:t>
            </a: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 PRZYJĘCIU SPADKU WPROST Z CAŁEGO SWEGO MAJĄTKU, A PRZY PRZYJĘCIU SPADKU Z DOBRODZIEJSTWEM INWENTARZA WYŁĄCZNIE </a:t>
            </a:r>
          </a:p>
          <a:p>
            <a:pPr>
              <a:tabLst>
                <a:tab pos="361950" algn="l"/>
              </a:tabLst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MAJĄTKU SPADKOWEGO.</a:t>
            </a: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ART. 1030 ZD. 2 KODEKSU CYWILNEGO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CHWILI PRZYJĘCIA SPADKU SPADKOBIERCA PONOSI ODPOWIEDZIALNOŚĆ ZA DŁUGI SPADKOWE 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TYLKO ZE SPADKU. 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CHWILI PRZYJĘCIA SPADKU PONOSI ODPOWIEDZIALNOŚĆ ZA TE DŁUGI Z CAŁEGO SWEGO MAJĄTKU.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96,22%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8487" y="2276872"/>
            <a:ext cx="8229600" cy="38884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tabLst>
                <a:tab pos="361950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PRAWO O NOTARIACIE, NOTARIUSZOWI NIE WOLNO DOKONYWAĆ CZYNNOŚCI NOTARIALNYCH, KTÓRE DOTYCZĄ: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PRACOWNIKA IZBY NOTARIALNEJ,</a:t>
            </a:r>
          </a:p>
          <a:p>
            <a:pPr>
              <a:tabLst>
                <a:tab pos="361950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MAŁŻONKA TEGO NOTARIUSZA PO USTANIU MAŁŻEŃSTWA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ZSTĘPNEGO KAŻDEGO PRACOWNIKA KANCELARII.</a:t>
            </a:r>
          </a:p>
          <a:p>
            <a:pPr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84 § 1 PKT 2 I § 3 </a:t>
            </a: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14 LUTEGO 1991 R. – PRAWO O NOTARIACIE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 1. NOTARIUSZOWI NIE WOLNO DOKONYWAĆ CZYNNOŚCI NOTARIALNYCH, KTÓRE DOTYCZĄ: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  SAMEGO NOTARIUSZA;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  JEGO MAŁŻONKA;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 3. OGRANICZENIA WYMIENIONE W § 1 I 2 TRWAJĄ TAKŻE PO USTANIU MAŁŻEŃSTWA, PRZYSPOSOBIENIA, OPIEKI LUB KURATELI.</a:t>
            </a:r>
          </a:p>
        </p:txBody>
      </p:sp>
    </p:spTree>
    <p:extLst>
      <p:ext uri="{BB962C8B-B14F-4D97-AF65-F5344CB8AC3E}">
        <p14:creationId xmlns:p14="http://schemas.microsoft.com/office/powerpoint/2010/main" val="1181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NOTARIALNĄ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19122"/>
              </p:ext>
            </p:extLst>
          </p:nvPr>
        </p:nvGraphicFramePr>
        <p:xfrm>
          <a:off x="107504" y="1052736"/>
          <a:ext cx="8867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6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PRZYSTĘPUJĄCYCH DO EGZ. NA APL.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NOTARIALNĄ, KOMORNICZĄ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POSZCZEGÓLNYCH LATACH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569554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NOTARIALNĄ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45541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6559" y="1484784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NIE ZDAŁY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407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 12 (2,9%)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(8%)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SKARŻONE PYTANIA:</a:t>
            </a:r>
          </a:p>
          <a:p>
            <a:pPr marL="36195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NR 29 – 3 RAZY</a:t>
            </a:r>
          </a:p>
          <a:p>
            <a:pPr marL="36195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NR 27, 45, 67, 128 – 2 RAZY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 KOMORNICZĄ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NA APLIKACJE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90593"/>
              </p:ext>
            </p:extLst>
          </p:nvPr>
        </p:nvGraphicFramePr>
        <p:xfrm>
          <a:off x="323528" y="112474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8,64%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4" y="1988840"/>
            <a:ext cx="8281739" cy="43151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361950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FINANSACH PUBLICZNYCH, SEKTOR FINANSÓW PUBLICZNYCH TWORZĄ: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	SPÓŁKI PRAWA HANDLOWEGO,</a:t>
            </a:r>
          </a:p>
          <a:p>
            <a:pPr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	BANKI PAŃSTWOWE,</a:t>
            </a: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ZWIĄZKI METROPOLITALNE.</a:t>
            </a: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9 PKT 2A </a:t>
            </a: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27 SIERPNIA 2009 R. O FINANSACH PUBLICZNYCH</a:t>
            </a:r>
          </a:p>
          <a:p>
            <a:pPr algn="r"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 FINANSÓW PUBLICZNYCH TWORZĄ:</a:t>
            </a:r>
          </a:p>
          <a:p>
            <a:pPr algn="r"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ZWIĄZKI METROPOLITALNE;</a:t>
            </a:r>
          </a:p>
          <a:p>
            <a:pPr algn="r">
              <a:tabLst>
                <a:tab pos="361950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97,59%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3254" y="1844823"/>
            <a:ext cx="8229600" cy="45365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361950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CYWILNYM, JEŻELI WŁADZA RODZICIELSKA PRZYSŁUGUJE NA RÓWNI OBOJGU RODZICOM MAJĄCYM OSOBNE MIEJSCE ZAMIESZKANIA, A DZIECKO STALE PRZEBYWA U JEDNEGO Z RODZICÓW, MIEJSCE ZAMIESZKANIA DZIECKA: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	OKREŚLA WÓJT (BURMISTRZ, PREZYDENT MIASTA),</a:t>
            </a:r>
          </a:p>
          <a:p>
            <a:pPr marL="361950" indent="-361950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	JEST W TEJ MIEJSCOWOŚCI, W KTÓREJ SIEDZIBĘ MA WŁAŚCIWY SĄD OPIEKUŃCZY,</a:t>
            </a:r>
          </a:p>
          <a:p>
            <a:pPr>
              <a:tabLst>
                <a:tab pos="361950" algn="l"/>
              </a:tabLst>
            </a:pP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JEST U TEGO Z RODZICÓW, U KTÓREGO DZIECKO STALE PRZEBYWA.</a:t>
            </a: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  <a:tabLst>
                <a:tab pos="361950" algn="l"/>
              </a:tabLst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26 § 2 ZD. 1 KODEKSU CYWILNEGO</a:t>
            </a:r>
          </a:p>
          <a:p>
            <a:pPr algn="r">
              <a:tabLst>
                <a:tab pos="361950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WŁADZA RODZICIELSKA PRZYSŁUGUJE NA RÓWNI OBOJGU RODZICOM MAJĄCYM OSOBNE MIEJSCE ZAMIESZKANIA, MIEJSCE ZAMIESZKANIA DZIECKA JEST U TEGO Z RODZICÓW, U KTÓREGO DZIECKO STALE PRZEBYWA. JEŻELI DZIECKO NIE PRZEBYWA STALE U ŻADNEGO Z RODZICÓW, JEGO MIEJSCE ZAMIESZKANIA OKREŚLA SĄD OPIEKUŃCZY.</a:t>
            </a: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56166"/>
              </p:ext>
            </p:extLst>
          </p:nvPr>
        </p:nvGraphicFramePr>
        <p:xfrm>
          <a:off x="107504" y="1052736"/>
          <a:ext cx="8867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3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KOMORNICZĄ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561201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276872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ZDAŁY – 245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9  (3,7%)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 –  12  (8%)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11 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SKARŻONE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PYTANIE: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NR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 RAZY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PROFILU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ZDAJĄCYCH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LATACH 2006 – 2016 WG APLIKACJI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(ADWOKACKA, RADCOWSKA I NOTARIALNA)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 W LATACH 2008 – 2016 DLA APLIKACJI KOMORNICZEJ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66060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ANALIZA KANDYDATÓW NA APLIKANTÓW WG KRYTERIÓW:</a:t>
            </a: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1844824"/>
            <a:ext cx="871296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UKOŃCZONEJ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UCZELNI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OCENY  ZE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UKOŃCZENIA  STUDIÓW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FORMY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STUDIÓW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WIELOKROTNOŚCI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PRZYSTĘPOWANIA  DO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EGZAMINU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ORAZ  ANALIZA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ZDAWALNOŚCI ABSOLWENTÓW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2016  WG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OCENY ZE 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7504" y="1268760"/>
            <a:ext cx="8856984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DO EGZAMINÓW PRZYSTĄPIŁO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 8  398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W TYM, NA: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ADWOKACKĄ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PRZYSTĄPIŁY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2 962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OSOBY    	(35,3%)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RADCOWSKĄ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PRZYSTĄPIŁY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4 343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OSOBY	(51,7%)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NOTARIALNĄ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735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(8,8%)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KOMORNICZĄ 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358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(4,3%)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    		</a:t>
            </a: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PRZYSTĄPIŁY   2 962   OSOBY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ZDAŁY   1 263   OSOBY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42,6 %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2016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75452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1 263 OSOBY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893952"/>
              </p:ext>
            </p:extLst>
          </p:nvPr>
        </p:nvGraphicFramePr>
        <p:xfrm>
          <a:off x="179512" y="1268760"/>
          <a:ext cx="879532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1 236 OSOBY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48936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2 962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29273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76051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47,9%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32,7%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169379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4442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980728"/>
            <a:ext cx="8229600" cy="4877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WYDZIAŁÓW PRAWA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 APLIKACJE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PRZYSTĄPIŁY   4 343 OSOBY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1 756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40,4 %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2016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42300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1 756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159631"/>
              </p:ext>
            </p:extLst>
          </p:nvPr>
        </p:nvGraphicFramePr>
        <p:xfrm>
          <a:off x="174340" y="1196752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1 756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294949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4 343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179996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000843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45,8%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31,4%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953581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4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735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328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44,6 %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WYDZIAŁÓW PRAWA                                 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PRZYSTĘPUJĄCY DO EGZAMINÓW NA APLIKACJE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44821"/>
              </p:ext>
            </p:extLst>
          </p:nvPr>
        </p:nvGraphicFramePr>
        <p:xfrm>
          <a:off x="179512" y="1196752"/>
          <a:ext cx="8784976" cy="501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86"/>
                <a:gridCol w="2196694"/>
                <a:gridCol w="2448272"/>
                <a:gridCol w="2016224"/>
              </a:tblGrid>
              <a:tr h="937893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WYDZIAŁÓW PRAWA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DANEGO ROKU PRZYSTĘPUJĄCYCH DO EGZAMINU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</a:t>
                      </a:r>
                      <a:r>
                        <a:rPr lang="pl-PL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R.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2009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2010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2011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2012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2013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60,84%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2014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7 397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7 903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3 986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50,43%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2016 R.</a:t>
                      </a: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8 012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44,18%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611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68 799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37 166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54,02%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2016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35880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328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794375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328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243907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735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01760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17816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48,1%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37,5%</a:t>
            </a:r>
          </a:p>
        </p:txBody>
      </p:sp>
    </p:spTree>
    <p:extLst>
      <p:ext uri="{BB962C8B-B14F-4D97-AF65-F5344CB8AC3E}">
        <p14:creationId xmlns:p14="http://schemas.microsoft.com/office/powerpoint/2010/main" val="938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69601"/>
              </p:ext>
            </p:extLst>
          </p:nvPr>
        </p:nvGraphicFramePr>
        <p:xfrm>
          <a:off x="107504" y="1268760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358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113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31,6 %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2016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794255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113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7503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 PowerPoin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PowerPoint</Template>
  <TotalTime>12470</TotalTime>
  <Words>10861</Words>
  <Application>Microsoft Office PowerPoint</Application>
  <PresentationFormat>Pokaz na ekranie (4:3)</PresentationFormat>
  <Paragraphs>4869</Paragraphs>
  <Slides>177</Slides>
  <Notes>11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177</vt:i4>
      </vt:variant>
    </vt:vector>
  </HeadingPairs>
  <TitlesOfParts>
    <vt:vector size="179" baseType="lpstr">
      <vt:lpstr>Szablon prezentacji PowerPoint</vt:lpstr>
      <vt:lpstr>Arkusz</vt:lpstr>
      <vt:lpstr>Analiza wyników egzaminów wstępnych na aplikacje: adwokacką, radcowską, notarialną i komorniczą </vt:lpstr>
      <vt:lpstr>Prezentacja programu PowerPoint</vt:lpstr>
      <vt:lpstr>Prezentacja programu PowerPoint</vt:lpstr>
      <vt:lpstr>Prezentacja programu PowerPoint</vt:lpstr>
      <vt:lpstr>ŁĄCZNA LICZBA PRZYSTĘPUJĄCYCH  DO EGZAMINÓW ORGANIZOWANYCH PRZEZ MINISTRA SPRAWIEDLIWOŚCI </vt:lpstr>
      <vt:lpstr>LICZBA PRZYSTĘPUJĄCYCH DO EGZ. NA APL.  ADWOKACKĄ, RADCOWSKĄ, NOTARIALNĄ, KOMORNICZĄ W POSZCZEGÓLNYCH LATACH</vt:lpstr>
      <vt:lpstr>ŁĄCZNA LICZBA PRZYSTĘPUJĄCYCH  W LATACH 2006 – 2016 WG APLIKACJI  (ADWOKACKA, RADCOWSKA I NOTARIALNA) ORAZ W LATACH 2008 – 2016 DLA APLIKACJI KOMORNICZEJ</vt:lpstr>
      <vt:lpstr>Prezentacja programu PowerPoint</vt:lpstr>
      <vt:lpstr>ABSOLWENCI WYDZIAŁÓW PRAWA                                   A PRZYSTĘPUJĄCY DO EGZAMINÓW NA APLIKACJE</vt:lpstr>
      <vt:lpstr>ABSOLWENCI Z 2016 R.,  KTÓRZY PRZYSTĄPILI DO EGZAMINÓW NA APLIKACJE W 2016 R.</vt:lpstr>
      <vt:lpstr>ABSOLWENCI Z 2016 R.,  KTÓRZY PRZYSTĄPILI DO EGZAMINÓW NA APLIKACJE W 2016 R.(C.D.)</vt:lpstr>
      <vt:lpstr>ABSOLWENCI Z 2016 R.,  KTÓRZY PRZYSTĄPILI DO EGZAMINÓW WG APLIKACJI</vt:lpstr>
      <vt:lpstr>ABSOLWENCI Z 2016 R.,  KTÓRZY PRZYSTĄPILI DO EGZAMINÓW WG APLIKACJI</vt:lpstr>
      <vt:lpstr>ABSOLWENCI Z 2016 R.,  KTÓRZY PRZYSTĄPILI DO EGZAMINÓW WG APLIKACJI</vt:lpstr>
      <vt:lpstr>WZROST LICZBY ADWOKATÓW  WPISANYCH NA LISTY ORAZ WYKONUJĄCYCH ZAWÓD W LATACH 2005-2016</vt:lpstr>
      <vt:lpstr>WZROST LICZBY RADCÓW PRAWNYCH  WPISANYCH NA LISTY ORAZ WYKONUJĄCYCH ZAWÓD W LATACH 2005-2016</vt:lpstr>
      <vt:lpstr>WZROST LICZBY NOTARIUSZY W LATACH 2005-2016</vt:lpstr>
      <vt:lpstr>WZROST LICZBY KANCELARII KOMORNICZYCH W LATACH 2005-2016</vt:lpstr>
      <vt:lpstr>EGZAMINY NA APLIKACJE:  ADWOKACKĄ, RADCOWSKĄ, NOTARIALNĄ I KOMORNICZĄ  24 WRZEŚNIA 2016 R.</vt:lpstr>
      <vt:lpstr>EGZAMINY PRZEPROWADZIŁO 68 KOMISJI EGZAMINACYJNYCH POWOŁANYCH PRZY  MINISTRZE SPRAWIEDLIWOŚCI:</vt:lpstr>
      <vt:lpstr>EGZAMIN W 2016 R.</vt:lpstr>
      <vt:lpstr>PRZYSTĘPUJĄCY DO EGZAMINU                 NA APLIKACJĘ ADWOKACKĄ – ZDAWALNOŚĆ WG SIEDZIBY KOMISJI</vt:lpstr>
      <vt:lpstr>PRZYSTĘPUJĄCY DO EGZAMINU                 NA APLIKACJĘ RADCOWSKĄ – ZDAWALNOŚĆ WG SIEDZIBY KOMISJI</vt:lpstr>
      <vt:lpstr>PRZYSTĘPUJĄCY DO EGZAMINU                 NA APLIKACJĘ NOTARIALNĄ – ZDAWALNOŚĆ WG SIEDZIBY KOMISJI</vt:lpstr>
      <vt:lpstr>PRZYSTĘPUJĄCY DO EGZAMINU                 NA APLIKACJĘ KOMORNICZĄ – ZDAWALNOŚĆ WG SIEDZIBY KOMISJI</vt:lpstr>
      <vt:lpstr>STRUKTURA   ABSOLWENTÓW  POSZCZEGÓLNYCH   UCZELNI  PRZYSTĘPUJĄCYCH   DO  EGZAMINÓW   W   2016 R.  PRZED   KOMISJAMI,  W  KTÓRYCH ZDAWALNOŚĆ  BYŁA  NAJWYŻSZA</vt:lpstr>
      <vt:lpstr>KOMISJA EGZAMINACYJNA DS. APLIKACJI ADWOKACKIEJ  Z SIEDZIBĄ W SZCZECINIE DO EGZAMINU PRZYSTĄPIŁO 51 OSÓB – ZDAWALNOŚĆ 56,9% </vt:lpstr>
      <vt:lpstr>KOMISJA EGZAMINACYJNA DS. APLIKACJI RADCOWSKIEJ  Z SIEDZIBĄ W KRAKOWIE DO EGZAMINU PRZYSTĄPIŁY 373 OSOBY – ZDAWALNOŚĆ 53,4% </vt:lpstr>
      <vt:lpstr>KOMISJA EGZAMINACYJNA DS. APLIKACJI NOTARIALNEJ  Z SIEDZIBĄ W POZNANIU DO EGZAMINU PRZYSTĄPIŁO 113 OSÓB – ZDAWALNOŚĆ 54,0% </vt:lpstr>
      <vt:lpstr>KOMISJA EGZAMINACYJNA DS. APLIKACJI KOMORNICZEJ  Z SIEDZIBĄ W ŁODZI DO EGZAMINU PRZYSTĄPIŁO 47 OSÓB – ZDAWALNOŚĆ 42,6% </vt:lpstr>
      <vt:lpstr>KOMISJE EGZAMINACYJNE  Z SIEDZIBĄ W WARSZAWIE</vt:lpstr>
      <vt:lpstr>KOMISJA EGZAMINACYJNA DS. APLIKACJI ADWOKACKIEJ  Z SIEDZIBĄ W WARSZAWIE DO EGZAMINU PRZYSTĄPIŁO 1 098 OSÓB – ZDAWALNOŚĆ 42,6% </vt:lpstr>
      <vt:lpstr>KOMISJA EGZAMINACYJNA DS. APLIKACJI RADCOWSKIEJ  Z SIEDZIBĄ W WARSZAWIE DO EGZAMINU PRZYSTĄPIŁO 1 116 OSÓB – ZDAWALNOŚĆ 40,7% </vt:lpstr>
      <vt:lpstr>STRUKTURA  PRZEMIESZCZANIA SIĘ  ABSOLWENTÓW 2016 R. PRZYSTĘPUJĄCYCH DO EGZAMINÓW  - WYBRANE   UCZELNIE -</vt:lpstr>
      <vt:lpstr>UNIWERSYTET   WROCŁAWSKI – 382 OSOBY</vt:lpstr>
      <vt:lpstr>UNIWERSYTET   WARSZAWSKI – 373 OSOBY</vt:lpstr>
      <vt:lpstr>UNIWERSYTET   JAGIELLOŃSKI – 304 OSOBY</vt:lpstr>
      <vt:lpstr>UNIWERSYTET IM. ADAMA MICKIEWICZA W POZNANIU  222 OSOBY</vt:lpstr>
      <vt:lpstr>UNIWERSYTET   GDAŃSKI – 200 OSÓB</vt:lpstr>
      <vt:lpstr>ZAKRES ANALIZY</vt:lpstr>
      <vt:lpstr>ANALIZA  PYTAŃ</vt:lpstr>
      <vt:lpstr>ANALIZA PYTAŃ </vt:lpstr>
      <vt:lpstr>ANALIZA PYTAŃ </vt:lpstr>
      <vt:lpstr>ZAKRES EGZAMINU TEST NA APLIKACJE: ADWOKACKĄ I RADCOWSKĄ  </vt:lpstr>
      <vt:lpstr>KANDYDACI NA APLIKANTÓW ADWOKACKICH I RADCOWSKICH</vt:lpstr>
      <vt:lpstr>KANDYDACI NA APLIKANTÓW ADWOKACKICH</vt:lpstr>
      <vt:lpstr>KANDYDACI NA APLIKANTÓW RADCOWSKICH</vt:lpstr>
      <vt:lpstr>KANDYDACI NA APLIKANTÓW ADWOKACKICH I RADCOWSKICH  % POPRAWNYCH ODPOWIEDZI DLA POSZCZEGÓLNYCH ZAKRESÓW PRAWA</vt:lpstr>
      <vt:lpstr>KANDYDACI NA APLIKANTÓW ADWOKACKICH I RADCOWSKICH  % POPRAWNYCH ODPOWIEDZI DLA POSZCZEGÓLNYCH ZAKRESÓW PRAWA</vt:lpstr>
      <vt:lpstr>PORÓWNANIE ODPOWIEDZI Z ZAKRESÓW PRAWA KANDYDACI NA APLIKACJĘ ADWOKACKĄ</vt:lpstr>
      <vt:lpstr>PORÓWNANIE ODPOWIEDZI Z ZAKRESÓW PRAWA KANDYDACI NA APLIKACJĘ RADCOWSKĄ </vt:lpstr>
      <vt:lpstr>KANDYDACI NA APLIKANTÓW ADWOKACKICH I RADCOWSKICH PYTANIA SKARŻONE W ODWOŁANIACH</vt:lpstr>
      <vt:lpstr>KANDYDACI NA APLIKANTÓW ADWOKACKICH I RADCOWSKICH NAJCZĘŚCIEJ SKARŻONE PYTANIA W ODWOŁANIACH</vt:lpstr>
      <vt:lpstr>KANDYDACI NA APLIKANTÓW ADWOKACKICH I RADCOWSKICH NAJCZĘŚCIEJ SKARŻONE PYTANIE NR 9</vt:lpstr>
      <vt:lpstr>ANALIZA PYTAŃ </vt:lpstr>
      <vt:lpstr>ZAKRES EGZAMINU TEST NA APLIKACJĘ NOTARIALNĄ</vt:lpstr>
      <vt:lpstr>KANDYDACI NA APLIKANTÓW NOTARIALNYCH</vt:lpstr>
      <vt:lpstr>KANDYDACI NA APLIKANTÓW NOTARIALNYCH</vt:lpstr>
      <vt:lpstr>PORÓWNANIE ODPOWIEDZI Z ZAKRESÓW PRAWA KANDYDACI NA APLIKACJĘ NOTARIALNĄ</vt:lpstr>
      <vt:lpstr>PORÓWNANIE ODPOWIEDZI Z ZAKRESÓW PRAWA KANDYDACI NA APLIKACJĘ NOTARIALNĄ</vt:lpstr>
      <vt:lpstr>KANDYDACI NA APLIKANTÓW NOTARIALNYCH PYTANIA SKARŻONE W ODWOŁANIACH</vt:lpstr>
      <vt:lpstr>ANALIZA PYTAŃ </vt:lpstr>
      <vt:lpstr>ZAKRES EGZAMINU TEST NA APLIKACJE KOMORNICZĄ</vt:lpstr>
      <vt:lpstr>KANDYDACI NA APLIKANTÓW KOMORNICZYCH</vt:lpstr>
      <vt:lpstr>KANDYDACI NA APLIKANTÓW KOMORNICZYCH</vt:lpstr>
      <vt:lpstr>PORÓWNANIE ODPOWIEDZI Z ZAKRESÓW PRAWA KANDYDACI NA APLIKACJĘ KOMORNICZĄ</vt:lpstr>
      <vt:lpstr>PORÓWNANIE ODPOWIEDZI Z ZAKRESÓW PRAWA KANDYDACI NA APLIKACJĘ KOMORNICZĄ</vt:lpstr>
      <vt:lpstr>KANDYDACI NA APLIKANTÓW KOMORNICZYCH PYTANIA SKARŻONE W ODWOŁANIACH</vt:lpstr>
      <vt:lpstr>ANALIZA PROFILU  ZDAJĄCYCH </vt:lpstr>
      <vt:lpstr>ANALIZA PROFILU ZDAJĄCYCH TO ANALIZA KANDYDATÓW NA APLIKANTÓW WG KRYTERIÓW:</vt:lpstr>
      <vt:lpstr>ANALIZA PROFILU ZDAJĄCYCH 2016 R.</vt:lpstr>
      <vt:lpstr>ANALIZA PROFILU ZDAJĄCYCH</vt:lpstr>
      <vt:lpstr>ANALIZA PROFILU ZDAJĄCYCH APLIKACJA ADWOKACKA</vt:lpstr>
      <vt:lpstr>APLIKACJA ADWOKACKA PRZYSTĘPUJĄCY W LATACH 2008 – 2016 (ZAINTERESOWANIE)</vt:lpstr>
      <vt:lpstr>APLIKACJA ADWOKACKA  WYNIK POZYTYWNY – 1 263 OSOBY UDZIAŁ PROCENTOWY WG OCENY ZE STUDIÓW</vt:lpstr>
      <vt:lpstr>APLIKACJA ADWOKACKA  WYNIK POZYTYWNY –  1 236 OSOBY  UDZIAŁ PROCENTOWY WG ROKU UKOŃCZENIA STUDIÓW</vt:lpstr>
      <vt:lpstr>APLIKACJA ADWOKACKA WIELOKROTNOŚĆ PRZYSTĘPOWANIA DO EGZAMINU W 2016 R. WSZYSTKICH KANDYDATÓW – 2 962 </vt:lpstr>
      <vt:lpstr>APLIKACJA ADWOKACKA WIELOKROTNOŚĆ PRZYSTĘPOWANIA DO EGZAMINU</vt:lpstr>
      <vt:lpstr>APLIKACJA ADWOKACKA WIELOKROTNOŚĆ PRZYSTĘPOWANIA A ZDAWALNOŚĆ EGZAMINU</vt:lpstr>
      <vt:lpstr>ANALIZA PROFILU ZDAJĄCYCH</vt:lpstr>
      <vt:lpstr>ANALIZA PROFILU ZDAJĄCYCH APLIKACJA RADCOWSKA</vt:lpstr>
      <vt:lpstr>APLIKACJA RADCOWSKA PRZYSTĘPUJĄCY W LATACH 2008 – 2016 (ZAINTERESOWANIE)</vt:lpstr>
      <vt:lpstr>APLIKACJA RADCOWSKA  WYNIK POZYTYWNY – 1 756 OSÓB  UDZIAŁ PROCENTOWY WG OCENY ZE STUDIÓW</vt:lpstr>
      <vt:lpstr>APLIKACJA RADCOWSKA  WYNIK POZYTYWNY –  1 756 OSÓB  UDZIAŁ PROCENTOWY WG ROKU UKOŃCZENIA STUDIÓW</vt:lpstr>
      <vt:lpstr>APLIKACJA RADCOWSKA WIELOKROTNOŚĆ PRZYSTĘPOWANIA DO EGZAMINU W 2016 R. WSZYSTKICH KANDYDATÓW – 4 343</vt:lpstr>
      <vt:lpstr>APLIKACJA RADCOWSKA WIELOKROTNOŚĆ PRZYSTĘPOWANIA DO EGZAMINU</vt:lpstr>
      <vt:lpstr>APLIKACJA RADCOWSKA WIELOKROTNOŚĆ PRZYSTĘPOWANIA A ZDAWALNOŚĆ EGZAMINU</vt:lpstr>
      <vt:lpstr>ANALIZA PROFILU ZDAJĄCYCH</vt:lpstr>
      <vt:lpstr>ANALIZA PROFILU ZDAJĄCYCH APLIKACJA NOTARIALNA</vt:lpstr>
      <vt:lpstr>APLIKACJA NOTARIALNA PRZYSTĘPUJĄCY W LATACH 2008 – 2016 (ZAINTERESOWANIE)</vt:lpstr>
      <vt:lpstr>APLIKACJA NOTARIALNA  WYNIK POZYTYWNY – 328 OSÓB UDZIAŁ PROCENTOWY WG OCENY ZE STUDIÓW</vt:lpstr>
      <vt:lpstr>APLIKACJA NOTARIALNA  WYNIK POZYTYWNY –  328 OSÓB UDZIAŁ PROCENTOWY WG ROKU UKOŃCZENIA STUDIÓW</vt:lpstr>
      <vt:lpstr>APLIKACJA NOTARIALNA WIELOKROTNOŚĆ PRZYSTĘPOWANIA DO EGZAMINU W 2016 R. WSZYSTKICH KANDYDATÓW – 735</vt:lpstr>
      <vt:lpstr>APLIKACJA NOTARIALNA WIELOKROTNOŚĆ PRZYSTĘPOWANIA DO EGZAMINU</vt:lpstr>
      <vt:lpstr>APLIKACJA NOTARIALNA WIELOKROTNOŚĆ PRZYSTĘPOWANIA A ZDAWALNOŚĆ EGZAMINU</vt:lpstr>
      <vt:lpstr>ANALIZA PROFILU ZDAJĄCYCH</vt:lpstr>
      <vt:lpstr>ANALIZA PROFILU ZDAJĄCYCH APLIKACJA KOMORNICZA</vt:lpstr>
      <vt:lpstr>APLIKACJA KOMORNICZA PRZYSTĘPUJĄCY W LATACH 2008 – 2016 (ZAINTERESOWANIE)</vt:lpstr>
      <vt:lpstr>APLIKACJA KOMORNICZA  WYNIK POZYTYWNY – 113 OSÓB UDZIAŁ PROCENTOWY WG OCENY ZE STUDIÓW</vt:lpstr>
      <vt:lpstr>APLIKACJA KOMORNICZA  WYNIK POZYTYWNY –  113 OSÓB UDZIAŁ PROCENTOWY WG ROKU UKOŃCZENIA STUDIÓW</vt:lpstr>
      <vt:lpstr>ANALIZA  PROFILU ZDAJĄCYCH</vt:lpstr>
      <vt:lpstr>ZBIORCZA  ANALIZA  PROFILU ZDAJĄCYCH</vt:lpstr>
      <vt:lpstr>STRUKTURA PRZYSTĘPUJĄCYCH DO EGZAMINU W  2016  (8 398 OSÓB) </vt:lpstr>
      <vt:lpstr>STRUKTURA PRZYSTĘPUJĄCYCH DO EGZAMINU W  2016  POZOSTAŁE, Z ODSETKIEM Z OGÓŁU PRZYSTĘPUJĄCYCH MNIEJSZYM NIŻ 3%   ŁĄCZNIE 1 722 OSOBY (OD 245  I MNIEJ ABSOLWENTÓW)</vt:lpstr>
      <vt:lpstr>STRUKTURA OSÓB  Z WYNIKIEM  POZYTYWNYM WG UKOŃCZONEJ UCZELNI  STRUKTURA ZDAJĄCYCH EGZAMIN W 2016  (3 460 OSÓB)</vt:lpstr>
      <vt:lpstr>ANALIZA ZBIORCZA STRUKTURA PRZYSTĘPUJĄCYCH  WG OCENY ZE STUDIÓW - 8 398 OSÓB</vt:lpstr>
      <vt:lpstr>ANALIZA ZBIORCZA  ODSETEK OSÓB, KTÓRE UZYSKAŁY POZYTYWNY WYNIK  Z EGZAMINU WG OCENY ZE STUDIÓW</vt:lpstr>
      <vt:lpstr>ANALIZA ZBIORCZA WYNIK POZYTYWNY – 3 460 OSÓB  UDZIAŁ PROCENTOWY WG OCENY ZE STUDIÓW</vt:lpstr>
      <vt:lpstr>ANALIZA ZBIORCZA ODSETEK OSÓB, KTÓRE UZYSKAŁY WYNIK POZYTYWNY Z EGZAMINU WG OCENY ZE STUDIÓW</vt:lpstr>
      <vt:lpstr>ANALIZA ZBIORCZA STRUKTURA PRZYSTĘPUJĄCYCH  WG ROKU UKOŃCZENIA STUDIÓW - 8 398 OSÓB</vt:lpstr>
      <vt:lpstr>ANALIZA ZBIORCZA ODSETEK POZYTYWNYCH WYNIKÓW EGZAMINU   WG ROKU UKOŃCZENIA STUDIÓW</vt:lpstr>
      <vt:lpstr>ANALIZA ZBIORCZA WYNIK POZYTYWNY – 3 460 OSÓB  UDZIAŁ PROCENTOWY WG ROKU UKOŃCZENIA STUDIÓW</vt:lpstr>
      <vt:lpstr>ANALIZA ZBIORCZA ODSETEK POZYTYWNYCH WYNIKÓW EGZAMINU  WG ROKU UKOŃCZENIA STUDIÓW</vt:lpstr>
      <vt:lpstr>ANALIZA ZBIORCZA PRZYSTĘPUJĄCY A FORMA UKOŃCZONYCH STUDIÓW 8 398 OSÓB</vt:lpstr>
      <vt:lpstr>PRZYSTĘPUJĄCY A FORMA UKOŃCZONYCH STUDIÓW</vt:lpstr>
      <vt:lpstr>PRZYSTĘPUJĄCY A FORMA UKOŃCZONYCH STUDIÓW</vt:lpstr>
      <vt:lpstr>ANALIZA ZBIORCZA ZDAWALNOŚĆ A FORMA UKOŃCZONYCH STUDIÓW</vt:lpstr>
      <vt:lpstr>PRZYSTĘPUJĄCY A FORMA UKOŃCZONYCH STUDIÓW</vt:lpstr>
      <vt:lpstr>PRZYSTĘPUJĄCY A FORMA UKOŃCZONYCH STUDIÓW</vt:lpstr>
      <vt:lpstr>ANALIZA ZBIORCZA ZDAWALNOŚĆ A FORMA UKOŃCZONYCH STUDIÓW</vt:lpstr>
      <vt:lpstr>PRZYSTĘPUJĄCY A FORMA UKOŃCZONYCH STUDIÓW</vt:lpstr>
      <vt:lpstr>PRZYSTĘPUJĄCY A FORMA UKOŃCZONYCH STUDIÓW</vt:lpstr>
      <vt:lpstr>ANALIZA ZBIORCZA ZDAWALNOŚĆ A FORMA UKOŃCZONYCH STUDIÓW</vt:lpstr>
      <vt:lpstr>ANALIZA ZBIORCZA WYNIK POZYTYWNY – 3 460 OSÓB  UDZIAŁ PROCENTOWY WG FORMY UKOŃCZENIA STUDIÓW</vt:lpstr>
      <vt:lpstr>ANALIZA ZBIORCZA WIELOKROTNOŚĆ PRZYSTĘPOWANIA DO EGZAMINU W 2016 R. KANDYDACI NA APLIKANTÓW ADWOKACKICH, RADCOWSKICH I NOTARIALNYCH – 8 040</vt:lpstr>
      <vt:lpstr>ANALIZA ZBIORCZA WIELOKROTNOŚĆ PRZYSTĘPOWANIA DO EGZAMINU</vt:lpstr>
      <vt:lpstr>ANALIZA ZBIORCZA WIELOKROTNOŚĆ PRZYSTĘPOWANIA A ZDAWALNOŚĆ EGZAMINU</vt:lpstr>
      <vt:lpstr>ANALIZA ZBIORCZA WYNIK POZYTYWNY UDZIAŁ PROCENTOWY WG  WIELOKROTNOŚCI PRZYSTĘPOWANIA</vt:lpstr>
      <vt:lpstr>OCENA ZE STUDIÓW A LICZBA PUNKTÓW</vt:lpstr>
      <vt:lpstr>OCENA ZE STUDIÓW A LICZBA PUNKTÓW WYNIK POZYTYWNY – WSZYSCY PRZYSTĘPUJĄCY – 3 460 OSÓB WYNIK POZYTYWNY – ABSOLWENCI 2016 – 1 855 OSÓB</vt:lpstr>
      <vt:lpstr>WYNIKI PUNKTOWE OSÓB, KTÓRE ZDAŁY</vt:lpstr>
      <vt:lpstr>WYNIKI PUNKTOWE OSÓB, KTÓRE ZDAŁY</vt:lpstr>
      <vt:lpstr>WYNIKI PUNKTOWE OSÓB, KTÓRE NIE ZDAŁY</vt:lpstr>
      <vt:lpstr>WYNIKI PUNKTOWE OSÓB, KTÓRE NIE ZDAŁY</vt:lpstr>
      <vt:lpstr>CIEKAWOSTKI</vt:lpstr>
      <vt:lpstr>ROZKŁAD LICZBY PUNKTÓW UZYSKANYCH PRZEZ ZDAJĄCYCH</vt:lpstr>
      <vt:lpstr>ZDAWALNOŚĆ ABSOLWENTÓW 2016 (UCZELNIE Z ŁĄCZNĄ LICZBĄ ABSOLWENTÓW OD 382 DO 106 OSÓB)</vt:lpstr>
      <vt:lpstr>ZDAWALNOŚĆ ABSOLWENTÓW 2016</vt:lpstr>
      <vt:lpstr>ZDAWALNOŚĆ ABSOLWENTÓW 2016 (UCZELNIE Z ŁĄCZNĄ LICZBĄ ABSOLWENTÓW OD 89 DO 15 OSÓB)</vt:lpstr>
      <vt:lpstr>ZDAWALNOŚĆ ABSOLWENTÓW 2016</vt:lpstr>
      <vt:lpstr>ZDAWALNOŚĆ ABSOLWENTÓW 2016 (UCZELNIE Z ŁĄCZNĄ LICZBĄ ABSOLWENTÓW PONIŻEJ 15 OSÓB)</vt:lpstr>
      <vt:lpstr>ZESTAWIENIE POZYCJI WYNIKÓW OSIĄGANYCH PRZEZ ABSOLWENTÓW W POSZCZEGÓLNYCH LATACH </vt:lpstr>
      <vt:lpstr>ZESTAWIENIE DANYCH Z LAT 2012 – 2016 W ZAKRESIE ZDAWALNOŚCI ABSOLWENTÓW POSZCZEGÓLNYCH ROCZNIKÓW (OD 382 DO 147 OSÓB)</vt:lpstr>
      <vt:lpstr>ZESTAWIENIE DANYCH Z LAT 2012 – 2016 W ZAKRESIE ZDAWALNOŚCI ABSOLWENTÓW POSZCZEGÓLNYCH ROCZNIKÓW (OD 125 DO 74 OSÓB) </vt:lpstr>
      <vt:lpstr>ABSOLWENCI 2016 – EGZAMIN 2016 ZDAWALNOŚĆ PRZY OCENIE ZE STUDIÓW „BARDZO DOBRY” (UCZELNIE Z ŁĄCZNĄ LICZBĄ ABSOLWENTÓW OD 382 DO 106 OSÓB) </vt:lpstr>
      <vt:lpstr>ABSOLWENCI 2016 – EGZAMIN 2016 ZDAWALNOŚĆ PRZY OCENIE ZE STUDIÓW „BARDZO DOBRY” (UCZELNIE Z ŁĄCZNĄ LICZBĄ ABSOLWENTÓW OD 89 DO 15 OSÓB) </vt:lpstr>
      <vt:lpstr>ABSOLWENCI 2016 – EGZAMIN 2016 ZDAWALNOŚĆ PRZY OCENIE ZE STUDIÓW „BARDZO DOBRY”   DO ANALIZY WŁĄCZONO DLA WYŻSZEJ SZKOŁY ADMINISTRACJI I BIZNESU W GDYNI  - 2 OSOBY Z OCENĄ „BARDZO DOBRY PLUS”</vt:lpstr>
      <vt:lpstr>ABSOLWENCI 2016 – EGZAMIN 2016 ZDAWALNOŚĆ PRZY OCENIE ZE STUDIÓW „DOBRY PLUS” (UCZELNIE Z ŁĄCZNĄ LICZBĄ ABSOLWENTÓW OD 382 DO 106 OSÓB)</vt:lpstr>
      <vt:lpstr>ABSOLWENCI 2016 – EGZAMIN 2016 ZDAWALNOŚĆ PRZY OCENIE ZE STUDIÓW „DOBRY PLUS”  (UCZELNIE Z ŁĄCZNĄ LICZBĄ ABSOLWENTÓW OD 89 DO 15 OSÓB)</vt:lpstr>
      <vt:lpstr>ABSOLWENCI 2016 – EGZAMIN 2016 ZDAWALNOŚĆ PRZY OCENIE ZE STUDIÓW „DOBRY PLUS” (UCZELNIE Z ŁĄCZNĄ LICZBĄ ABSOLWENTÓW PONIŻEJ 15 OSÓB)</vt:lpstr>
      <vt:lpstr>ABSOLWENCI 2016 – EGZAMIN 2016 ZDAWALNOŚĆ PRZY OCENIE ZE STUDIÓW „DOBRY” (UCZELNIE Z ŁĄCZNĄ LICZBĄ ABSOLWENTÓW OD 382 DO 106 OSÓB)</vt:lpstr>
      <vt:lpstr>ABSOLWENCI 2016 – EGZAMIN 2016 ZDAWALNOŚĆ PRZY OCENIE ZE STUDIÓW „DOBRY” (UCZELNIE Z ŁĄCZNĄ LICZBĄ ABSOLWENTÓW OD 89 DO 15 OSÓB) </vt:lpstr>
      <vt:lpstr>ABSOLWENCI 2016 – EGZAMIN 2016 ZDAWALNOŚĆ PRZY OCENIE ZE STUDIÓW „DOBRY ”  (UCZELNIE Z ŁĄCZNĄ LICZBĄ ABSOLWENTÓW PONIŻEJ 15 OSÓB)</vt:lpstr>
      <vt:lpstr>ABSOLWENCI 2016 – EGZAMIN 2016 ZDAWALNOŚĆ PRZY OCENIE ZE STUDIÓW „DOSTATECZNY PLUS” (UCZELNIE Z ŁĄCZNĄ LICZBĄ ABSOLWENTÓW OD 382 DO 106 OSÓB)</vt:lpstr>
      <vt:lpstr>ABSOLWENCI 2016 – EGZAMIN 2016 ZDAWALNOŚĆ PRZY OCENIE ZE STUDIÓW „DOSTATECZNY PLUS” (UCZELNIE Z ŁĄCZNĄ LICZBĄ ABSOLWENTÓW OD 89 DO 15 OSÓB) </vt:lpstr>
      <vt:lpstr>ABSOLWENCI 2016 – EGZAMIN 2016 ZDAWALNOŚĆ PRZY OCENIE ZE STUDIÓW „DOSTATECZNY PLUS ” (UCZELNIE Z ŁĄCZNĄ LICZBĄ ABSOLWENTÓW PONIŻEJ 15 OSÓB)</vt:lpstr>
      <vt:lpstr>ABSOLWENCI 2016 – EGZAMIN 2016 ZDAWALNOŚĆ PRZY OCENIE ZE STUDIÓW „DOSTATECZNY” (UCZELNIE Z ŁĄCZNĄ LICZBĄ ABSOLWENTÓW OD 382 DO 106 OSÓB)</vt:lpstr>
      <vt:lpstr>ABSOLWENCI 2016 – EGZAMIN 2016 ZDAWALNOŚĆ PRZY OCENIE ZE STUDIÓW „DOSTATECZNY” – C.D.</vt:lpstr>
      <vt:lpstr>ABSOLWENCI 2016 – EGZAMIN 2016 ZDAWALNOŚĆ PRZY OCENIE ZE STUDIÓW „DOSTATECZNY” -  C.D.</vt:lpstr>
      <vt:lpstr>ZDAWALNOŚĆ ABSOLWENTÓW W LATACH 2014, 2015, 2016</vt:lpstr>
      <vt:lpstr>ZDAWALNOŚĆ PRZY OCENIE ZE STUDIÓW „BARDZO DOBRY” </vt:lpstr>
      <vt:lpstr>ANALIZA ZBIORCZA – WSZYSCY ZDAJĄCY WG UCZELNI  OBEJMUJE UCZELNIE, Z KTÓRYCH PRZYSTĄPIŁO  WIĘCEJ NIŻ OK. 3% WSZYSTKICH ZDAJĄCYCH (POWYŻEJ 245 OSÓB)</vt:lpstr>
      <vt:lpstr>ODSETEK OSÓB Z WYNIKIEM POZYTYWNYM Z DANEJ UCZELNI DO LICZBY OSÓB, KTÓRE PRZYSTĄPIŁY Z DANEJ UCZELNI – PORÓWNANIE DO ŚREDNIEGO WYNIKU W KRAJU (OBEJMUJE UCZELNIE, Z KTÓRYCH PRZYSTĄPIŁO  WIĘCEJ NIŻ OK. 3% WSZYSTKICH ZDAJĄCYCH NA APLIKACJĘ)</vt:lpstr>
      <vt:lpstr>ANALIZA ZBIORCZA – WSZYSCY ZDAJĄCY WG UCZELNI  OBEJMUJE UCZELNIE, Z KTÓRYCH PRZYSTĄPIŁO  MNIEJ NIŻ OK. 3% WSZYSTKICH ZDAJĄCYCH (245 OSÓB LUB MNIEJ)</vt:lpstr>
      <vt:lpstr>ODSETEK OSÓB Z WYNIKIEM POZYTYWNYM Z DANEJ UCZELNI DO LICZBY OSÓB, KTÓRE PRZYSTĄPIŁY Z DANEJ UCZELNI – PORÓWNANIE DO ŚREDNIEGO WYNIKU W KRAJU (OBEJMUJE UCZELNIE, Z KTÓRYCH PRZYSTĄPIŁO  MNIEJ NIŻ OK. 3% WSZYSTKICH ZDAJĄCYCH NA APLIKACJĘ)</vt:lpstr>
      <vt:lpstr>ANALIZA ZBIORCZA – WSZYSCY ZDAJĄCY WG UCZELNI  OBEJMUJE UCZELNIE, Z KTÓRYCH PRZYSTĄPIŁO  MNIEJ NIŻ OK. 3% WSZYSTKICH ZDAJĄCYCH (245 OSÓB LUB MNIEJ)  C.D.</vt:lpstr>
      <vt:lpstr>ODSETEK OSÓB Z WYNIKIEM POZYTYWNYM Z DANEJ UCZELNI DO LICZBY OSÓB, KTÓRE PRZYSTĄPIŁY Z DANEJ UCZELNI – PORÓWNANIE DO ŚREDNIEGO WYNIKU W KRAJU (OBEJMUJE UCZELNIE, Z KTÓRYCH PRZYSTĄPIŁO  MNIEJ NIŻ OK. 3% WSZYSTKICH ZDAJĄCYCH NA APLIKACJĘ)</vt:lpstr>
      <vt:lpstr>ANALIZA ZBIORCZA – WSZYSCY ZDAJĄCY WG UCZELNI  ZESTAWIENIE LAT 2016, 2015, 2014 I 2013</vt:lpstr>
      <vt:lpstr>ANALIZA ZBIORCZA – WSZYSCY ZDAJĄCY WG UCZELNI  ZESTAWIENIE LAT 2012, 2011, 2010, 2009 I 2008</vt:lpstr>
      <vt:lpstr>CIEKAWOSTKI</vt:lpstr>
      <vt:lpstr>CIEKAWOSTKI</vt:lpstr>
      <vt:lpstr>CIEKAWOSTKI</vt:lpstr>
      <vt:lpstr>CIEKAWOSTKI</vt:lpstr>
      <vt:lpstr>CIEKAWOSTKI</vt:lpstr>
      <vt:lpstr>CIEKAWOSTKI</vt:lpstr>
      <vt:lpstr>Prezentacja programu PowerPoint</vt:lpstr>
      <vt:lpstr>Prezentacja programu PowerPoint</vt:lpstr>
    </vt:vector>
  </TitlesOfParts>
  <Company>Ministerstwo Sprawiedliwości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Magdalena Orłowska</dc:creator>
  <cp:lastModifiedBy>Orłowska Magdalena  (DZP)</cp:lastModifiedBy>
  <cp:revision>1642</cp:revision>
  <cp:lastPrinted>2017-02-27T12:23:45Z</cp:lastPrinted>
  <dcterms:created xsi:type="dcterms:W3CDTF">2015-10-20T10:31:06Z</dcterms:created>
  <dcterms:modified xsi:type="dcterms:W3CDTF">2017-02-28T07:42:56Z</dcterms:modified>
</cp:coreProperties>
</file>