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23.04.2020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Nauka o karze</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Treść kazusu</a:t>
            </a:r>
            <a:endParaRPr lang="pl-PL" dirty="0"/>
          </a:p>
        </p:txBody>
      </p:sp>
      <p:sp>
        <p:nvSpPr>
          <p:cNvPr id="3" name="Symbol zastępczy zawartości 2"/>
          <p:cNvSpPr>
            <a:spLocks noGrp="1"/>
          </p:cNvSpPr>
          <p:nvPr>
            <p:ph idx="1"/>
          </p:nvPr>
        </p:nvSpPr>
        <p:spPr>
          <a:xfrm>
            <a:off x="179512" y="980728"/>
            <a:ext cx="8784976" cy="5688632"/>
          </a:xfrm>
        </p:spPr>
        <p:txBody>
          <a:bodyPr>
            <a:normAutofit/>
          </a:bodyPr>
          <a:lstStyle/>
          <a:p>
            <a:r>
              <a:rPr lang="pl-PL" sz="1600" dirty="0" smtClean="0"/>
              <a:t>Waldemar W. był skazany na karę roku i 6 miesięcy pozbawienia wolności za narażenie na bezpośrednie niebezpieczeństwo utraty życia lub ciężkiego uszczerbku na zdrowiu swojego dłużnika Piotra P., którego powiesił głową w dół na balkonie znajdującym się 20 metrów nad ziemią w celu wyegzekwowania swojej wierzytelności (art. 160 § 1 w zbiegu z art. 191 § 2 w zw. z art. 11 § 2 KK). Karę tę odbywał w okresie od 10.1.2010 r. do 15.12.2010 r., kiedy to został warunkowo zwolniony. </a:t>
            </a:r>
          </a:p>
          <a:p>
            <a:r>
              <a:rPr lang="pl-PL" sz="1600" dirty="0" smtClean="0"/>
              <a:t>Po powrocie do domu wszczynał awantury, w czasie których bił żonę i synów, używał pod ich adresem wulgarnych słów, nie wpuszczał ich do domu, zapowiadał im, że „wyrzuci mamusię przez okno” oraz że odkręci gaz, gdy będą spali. W dniu 31.10.2014 r. w trakcie jednej z takich awantur Waldemar W. uderzył żonę żelazkiem, w wyniku czego złamał jej dwa żebra. Dwa miesiące później żona Waldemara W. złożyła na komisariacie Policji zawiadomienie o „przemocy domowej”, jakiej doznaje ze strony męża. Funkcjonariusz Policji wszczął w tej sprawie dochodzenie. Jednak 2.2.2015 r. żona Waldemara W. skierowała do jednostki Policji prowadzącej to postępowanie pismo o następującej treści: „Niniejszym wycofuję sprawę przeciwko mojemu mężowi, ponieważ się poprawił”. Po otrzymaniu tego pisma funkcjonariusz Policji umorzył postępowanie.</a:t>
            </a:r>
          </a:p>
          <a:p>
            <a:r>
              <a:rPr lang="pl-PL" sz="1600" dirty="0" smtClean="0"/>
              <a:t>Problemy:</a:t>
            </a:r>
          </a:p>
          <a:p>
            <a:r>
              <a:rPr lang="pl-PL" sz="1600" dirty="0" smtClean="0"/>
              <a:t>1.	Czy Waldemar W. popełnił jedno przestępstwo, czy kilka?</a:t>
            </a:r>
          </a:p>
          <a:p>
            <a:r>
              <a:rPr lang="pl-PL" sz="1600" dirty="0" smtClean="0"/>
              <a:t>2.	Czy w kazusie występuje zbieg przepisów? Jakie wynikają stąd konsekwencje?</a:t>
            </a:r>
          </a:p>
          <a:p>
            <a:r>
              <a:rPr lang="pl-PL" sz="1600" dirty="0" smtClean="0"/>
              <a:t>3.	Czy zasadne było umorzenie postępowania?</a:t>
            </a:r>
          </a:p>
          <a:p>
            <a:r>
              <a:rPr lang="pl-PL" sz="1600" dirty="0" smtClean="0"/>
              <a:t>4.	Jakie znaczenie dla wymiaru kary wobec Waldemara W. ma jego wcześniejsza karalność?</a:t>
            </a:r>
          </a:p>
          <a:p>
            <a:endParaRPr lang="pl-PL"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Rozwiązanie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i="1" dirty="0" smtClean="0"/>
              <a:t>Ad</a:t>
            </a:r>
            <a:r>
              <a:rPr lang="pl-PL" dirty="0" smtClean="0"/>
              <a:t> 1) Waldemar W. dopuścił się </a:t>
            </a:r>
            <a:r>
              <a:rPr lang="pl-PL" b="1" dirty="0" smtClean="0"/>
              <a:t>wielu czynów w sensie naturalnym</a:t>
            </a:r>
            <a:r>
              <a:rPr lang="pl-PL" dirty="0" smtClean="0"/>
              <a:t>, ale całość jego przestępnych zachowań wyczerpuje znamiona </a:t>
            </a:r>
            <a:r>
              <a:rPr lang="pl-PL" b="1" dirty="0" err="1" smtClean="0"/>
              <a:t>wieloczynowego</a:t>
            </a:r>
            <a:r>
              <a:rPr lang="pl-PL" b="1" dirty="0" smtClean="0"/>
              <a:t> przestępstwa znęcania się</a:t>
            </a:r>
            <a:r>
              <a:rPr lang="pl-PL" dirty="0" smtClean="0"/>
              <a:t> (art. 207 § 1 KK). </a:t>
            </a:r>
            <a:r>
              <a:rPr lang="pl-PL" b="1" dirty="0" smtClean="0"/>
              <a:t>Powtarzalność</a:t>
            </a:r>
            <a:r>
              <a:rPr lang="pl-PL" dirty="0" smtClean="0"/>
              <a:t> fizycznych i psychicznych dolegliwości należy do znamion tego przestępstwa. Na przeszkodzie uznaniu zachowań Waldemara W. za jedno przestępstwo nie stoi okoliczność, że </a:t>
            </a:r>
            <a:r>
              <a:rPr lang="pl-PL" b="1" dirty="0" smtClean="0"/>
              <a:t>atakował on dobra prawne trzech osób</a:t>
            </a:r>
            <a:r>
              <a:rPr lang="pl-PL" dirty="0" smtClean="0"/>
              <a:t>. Powinna ona natomiast mieć znaczenie przy wymiarze kary, ponieważ podwyższa stopień społecznej szkodliwości czynu.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712968" cy="6264696"/>
          </a:xfrm>
        </p:spPr>
        <p:txBody>
          <a:bodyPr>
            <a:normAutofit fontScale="47500" lnSpcReduction="20000"/>
          </a:bodyPr>
          <a:lstStyle/>
          <a:p>
            <a:r>
              <a:rPr lang="pl-PL" i="1" dirty="0" smtClean="0"/>
              <a:t>Ad</a:t>
            </a:r>
            <a:r>
              <a:rPr lang="pl-PL" dirty="0" smtClean="0"/>
              <a:t> 2) W czynie Waldemara W. można dopatrzyć się zarówno pozornego, jak i rzeczywistego zbiegu przepisów. </a:t>
            </a:r>
          </a:p>
          <a:p>
            <a:r>
              <a:rPr lang="en-US" dirty="0" smtClean="0"/>
              <a:t> </a:t>
            </a:r>
            <a:r>
              <a:rPr lang="pl-PL" b="1" dirty="0" smtClean="0"/>
              <a:t>Pozorny zbieg przepisów</a:t>
            </a:r>
            <a:r>
              <a:rPr lang="pl-PL" dirty="0" smtClean="0"/>
              <a:t> obejmuje art. 207 § 1 KK oraz przepisy charakteryzujące poszczególne zachowania Waldemara W., które polegały na znieważaniu (art. 216 § 1 KK), groźbach karalnych (art. 190 § 1 KK), naruszeniach nietykalności cielesnej (art. 217 § 1 KK). Znajdzie tu zastosowanie </a:t>
            </a:r>
            <a:r>
              <a:rPr lang="pl-PL" b="1" dirty="0" smtClean="0"/>
              <a:t>zasada konsumpcji</a:t>
            </a:r>
            <a:r>
              <a:rPr lang="pl-PL" dirty="0" smtClean="0"/>
              <a:t>. </a:t>
            </a:r>
            <a:r>
              <a:rPr lang="pl-PL" b="1" dirty="0" smtClean="0"/>
              <a:t>Przepisem pochłaniającym jest art. 207 § 1 KK</a:t>
            </a:r>
            <a:r>
              <a:rPr lang="pl-PL" dirty="0" smtClean="0"/>
              <a:t>, który </a:t>
            </a:r>
            <a:r>
              <a:rPr lang="pl-PL" dirty="0" err="1" smtClean="0"/>
              <a:t>kryminalizuje</a:t>
            </a:r>
            <a:r>
              <a:rPr lang="pl-PL" dirty="0" smtClean="0"/>
              <a:t> znęcanie się – czyn polegający na powtarzalnym zadawaniu innej osobie dolegliwości, m.in. takich jak opisane w stanie faktycznym, w warunkach psychicznej lub fizycznej przewagi sprawcy nad pokrzywdzonym. Przepis art. 207 § 1 KK wyeliminuje zatem przepisy art. 216 § 1, art. 190 § 1, art. 217 § 1 KK. </a:t>
            </a:r>
          </a:p>
          <a:p>
            <a:r>
              <a:rPr lang="pl-PL" b="1" dirty="0" smtClean="0"/>
              <a:t>Zasada konsumpcji nie znajdzie jednak zastosowania do wzajemnej relacji art. 207 § 1 i art. 157 § 1 KK</a:t>
            </a:r>
            <a:r>
              <a:rPr lang="pl-PL" dirty="0" smtClean="0"/>
              <a:t>, którego znamiona Waldemar W. wyczerpał, powodując u żony złamanie żeber. Typ przestępstwa z art. 207 § 1 KK ma charakter </a:t>
            </a:r>
            <a:r>
              <a:rPr lang="pl-PL" b="1" dirty="0" err="1" smtClean="0"/>
              <a:t>bezskutkowy</a:t>
            </a:r>
            <a:r>
              <a:rPr lang="pl-PL" dirty="0" smtClean="0"/>
              <a:t> i może pochłaniać zachowania powodujące stosunkowo niewielkie dolegliwości, takie jak wymienione wcześniej. Typ przestępstwa z art. 157 § 1 KK ma zaś charakter </a:t>
            </a:r>
            <a:r>
              <a:rPr lang="pl-PL" b="1" dirty="0" smtClean="0"/>
              <a:t>skutkowy</a:t>
            </a:r>
            <a:r>
              <a:rPr lang="pl-PL" dirty="0" smtClean="0"/>
              <a:t> i obejmuje dolegliwości znacznie poważniejsze. Zauważyć też należy, iż pominięcie tego przepisu nie pozwoliłoby na odzwierciedlenie faktu, że Waldemar W. </a:t>
            </a:r>
            <a:r>
              <a:rPr lang="pl-PL" b="1" dirty="0" smtClean="0"/>
              <a:t>godził nie tylko w rodzinę</a:t>
            </a:r>
            <a:r>
              <a:rPr lang="pl-PL" dirty="0" smtClean="0"/>
              <a:t> jako dobro chronione przepisem art. 207 § 1 KK, ale również </a:t>
            </a:r>
            <a:r>
              <a:rPr lang="pl-PL" b="1" dirty="0" smtClean="0"/>
              <a:t>w zdrowie</a:t>
            </a:r>
            <a:r>
              <a:rPr lang="pl-PL" dirty="0" smtClean="0"/>
              <a:t>, które ten ostatni przepis chroni najwyżej w zakresie nieprzekraczającym lekkiego uszczerbku. </a:t>
            </a:r>
          </a:p>
          <a:p>
            <a:r>
              <a:rPr lang="pl-PL" dirty="0" smtClean="0"/>
              <a:t>Waldemar W. popełnił zatem </a:t>
            </a:r>
            <a:r>
              <a:rPr lang="pl-PL" b="1" dirty="0" smtClean="0"/>
              <a:t>jeden czyn w sensie prawnym w postaci </a:t>
            </a:r>
            <a:r>
              <a:rPr lang="pl-PL" b="1" dirty="0" err="1" smtClean="0"/>
              <a:t>wieloczynowego</a:t>
            </a:r>
            <a:r>
              <a:rPr lang="pl-PL" b="1" dirty="0" smtClean="0"/>
              <a:t> przestępstwa znęcania się, w zbiegu ze średnim uszczerbkiem na zdrowiu</a:t>
            </a:r>
            <a:r>
              <a:rPr lang="pl-PL" dirty="0" smtClean="0"/>
              <a:t> (art. 207 § 1 w zbiegu z art. 157 § 1 w zw. z art. 11 § 2 KK). Z mocy art. 11 § 2 KK obydwa wymienione przepisy będą podstawą jego skazania. Jako podstawę wymiaru kary należałoby zastosować przepis najsurowszy (art. 11 § 3 KK). Jednak wobec takich samych ustawowych zagrożeń przewidzianych w art. 207 § 1 i art. 157 § 1 KK </a:t>
            </a:r>
            <a:r>
              <a:rPr lang="pl-PL" b="1" dirty="0" smtClean="0"/>
              <a:t>karę należy wymierzyć sprawcy na podstawie przepisu, który lepiej charakteryzuje jego czyn</a:t>
            </a:r>
            <a:r>
              <a:rPr lang="pl-PL" dirty="0" smtClean="0"/>
              <a:t>, czyli art. 207 § 1 KK. Nie będzie to ­stało na przeszkodzie orzeczeniu innych środków na podstawie drugiego z naruszonych przepisów. Z uwagi na to, że określa on przestępstwo uszczerbku na zdrowiu, daje podstawę do orzeczenia postaci nawiązki z art. 47 § 1 KK oraz obowiązku naprawienia szkody, zadośćuczynienia za doznaną krzywdę albo nawiązki na rzecz pokrzywdzonych z art. 46 KK.</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8784976" cy="6264696"/>
          </a:xfrm>
        </p:spPr>
        <p:txBody>
          <a:bodyPr>
            <a:normAutofit fontScale="55000" lnSpcReduction="20000"/>
          </a:bodyPr>
          <a:lstStyle/>
          <a:p>
            <a:r>
              <a:rPr lang="pl-PL" dirty="0" smtClean="0"/>
              <a:t>Ad. 3) Umorzenie </a:t>
            </a:r>
            <a:r>
              <a:rPr lang="pl-PL" dirty="0" smtClean="0"/>
              <a:t>postępowania karnego w niniejszej sprawie nie było zasadne. Znęcanie się jest bowiem </a:t>
            </a:r>
            <a:r>
              <a:rPr lang="pl-PL" b="1" dirty="0" smtClean="0"/>
              <a:t>przestępstwem </a:t>
            </a:r>
            <a:r>
              <a:rPr lang="pl-PL" b="1" dirty="0" err="1" smtClean="0"/>
              <a:t>publicznoskargowym</a:t>
            </a:r>
            <a:r>
              <a:rPr lang="pl-PL" b="1" dirty="0" smtClean="0"/>
              <a:t> ściganym z urzędu</a:t>
            </a:r>
            <a:r>
              <a:rPr lang="pl-PL" dirty="0" smtClean="0"/>
              <a:t>. W tej sytuacji pokrzywdzony nie jest dysponentem skargi, a wszelkie jego deklaracje o braku woli ścigania sprawcy nie wywierają skutków prawnych w postaci umorzenia postępowania. Byłoby tak w przypadku przestępstwa </a:t>
            </a:r>
            <a:r>
              <a:rPr lang="pl-PL" b="1" dirty="0" smtClean="0"/>
              <a:t>ściganego na wniosek</a:t>
            </a:r>
            <a:r>
              <a:rPr lang="pl-PL" dirty="0" smtClean="0"/>
              <a:t> (np. art. 190 § 2 KK). Przy przestępstwach ściganych z urzędu przebaczenie ze strony pokrzywdzonego może mieć ewentualnie znaczenie przy wymiarze kary na mocy art. 53 § 2 KK. </a:t>
            </a:r>
          </a:p>
          <a:p>
            <a:pPr>
              <a:buNone/>
            </a:pPr>
            <a:endParaRPr lang="pl-PL" dirty="0" smtClean="0"/>
          </a:p>
          <a:p>
            <a:r>
              <a:rPr lang="pl-PL" i="1" dirty="0" smtClean="0"/>
              <a:t>Ad</a:t>
            </a:r>
            <a:r>
              <a:rPr lang="pl-PL" dirty="0" smtClean="0"/>
              <a:t> 4) </a:t>
            </a:r>
            <a:r>
              <a:rPr lang="pl-PL" b="1" dirty="0" smtClean="0"/>
              <a:t>Wcześniejsze skazanie</a:t>
            </a:r>
            <a:r>
              <a:rPr lang="pl-PL" dirty="0" smtClean="0"/>
              <a:t>, o ile nie uległo zatarciu, sąd zawsze powinien  wziąć pod uwagę przy wymiarze kary jako sposób życia sprawcy przed popełnieniem przestępstwa w rozumieniu art. 53 § 2 KK. Będzie to okoliczność działająca na niekorzyść sprawcy, ukazująca, że środki penalne (przynajmniej te już orzeczone) nie motywują go do zmiany postępowania. Może być argumentem przeciwko pozytywnej prognozie kryminologicznej koniecznej dla zastosowania środków probacyjnych. </a:t>
            </a:r>
          </a:p>
          <a:p>
            <a:r>
              <a:rPr lang="pl-PL" dirty="0" smtClean="0"/>
              <a:t>Recydywa</a:t>
            </a:r>
          </a:p>
          <a:p>
            <a:r>
              <a:rPr lang="pl-PL" dirty="0" smtClean="0"/>
              <a:t>W niniejszej sprawie poprzednie skazanie Waldemara W. powoduje jednak skutki dalej idące. Spełnione zostały bowiem przesłanki </a:t>
            </a:r>
            <a:r>
              <a:rPr lang="pl-PL" b="1" dirty="0" smtClean="0"/>
              <a:t>recydywy specjalnej podstawowej</a:t>
            </a:r>
            <a:r>
              <a:rPr lang="pl-PL" dirty="0" smtClean="0"/>
              <a:t> (art. 64 § 1 KK). Sprawca popełnił przestępstwo podobne w rozumieniu art. 115 § 3 KK do popełnionego poprzednio. Zauważyć warto, że </a:t>
            </a:r>
            <a:r>
              <a:rPr lang="pl-PL" b="1" dirty="0" smtClean="0"/>
              <a:t>na uwzględnienie tego podobieństwa pozwala instytucja kumulatywnego zbiegu przepisów</a:t>
            </a:r>
            <a:r>
              <a:rPr lang="pl-PL" dirty="0" smtClean="0"/>
              <a:t>, w ramach której kwalifikacja prawna czynu uwzględnia wszystkie naruszone przez sprawcę przepisy, a nie tylko te, które najlepiej charakteryzują czyn (jak w przypadku zbiegu eliminacyjnego). Drugie przestępstwo zostało popełnione w ciągu 5 lat po odbyciu kary pozbawienia wolności w wymiarze przekraczającym wymagane w art. 64 § 1 KK – 6 miesięcy. Dlatego sąd będzie miał możliwość wymierzenia Waldemarowi W. kary do górnej granicy ustawowego zagrożenia zwiększonego o połowę. </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321</Words>
  <Application>Microsoft Office PowerPoint</Application>
  <PresentationFormat>Pokaz na ekranie (4:3)</PresentationFormat>
  <Paragraphs>20</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Nauka o karze</vt:lpstr>
      <vt:lpstr>Treść kazusu</vt:lpstr>
      <vt:lpstr>Rozwiązanie</vt:lpstr>
      <vt:lpstr>Slajd 4</vt:lpstr>
      <vt:lpstr>Slajd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dc:creator>
  <cp:lastModifiedBy>48503599519</cp:lastModifiedBy>
  <cp:revision>2</cp:revision>
  <dcterms:created xsi:type="dcterms:W3CDTF">2020-04-23T05:52:18Z</dcterms:created>
  <dcterms:modified xsi:type="dcterms:W3CDTF">2020-04-23T06:11:50Z</dcterms:modified>
</cp:coreProperties>
</file>