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2913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16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455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98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78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82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741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26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35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32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108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5357-969C-496A-81A7-2463D597D48F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997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b="1" dirty="0" smtClean="0"/>
              <a:t>Global 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Lecture</a:t>
            </a:r>
            <a:r>
              <a:rPr lang="pl-PL" smtClean="0"/>
              <a:t> </a:t>
            </a:r>
            <a:r>
              <a:rPr lang="pl-PL" smtClean="0"/>
              <a:t>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081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Globalization</a:t>
            </a:r>
            <a:r>
              <a:rPr lang="pl-PL" b="1" dirty="0" smtClean="0"/>
              <a:t> and </a:t>
            </a:r>
            <a:r>
              <a:rPr lang="pl-PL" b="1" dirty="0" err="1" smtClean="0"/>
              <a:t>its</a:t>
            </a:r>
            <a:r>
              <a:rPr lang="pl-PL" b="1" dirty="0" smtClean="0"/>
              <a:t> dynamics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Numerous</a:t>
            </a:r>
            <a:r>
              <a:rPr lang="pl-PL" b="1" dirty="0" smtClean="0"/>
              <a:t> </a:t>
            </a:r>
            <a:r>
              <a:rPr lang="pl-PL" b="1" dirty="0" err="1" smtClean="0"/>
              <a:t>meanings</a:t>
            </a:r>
            <a:r>
              <a:rPr lang="pl-PL" b="1" dirty="0" smtClean="0"/>
              <a:t> of </a:t>
            </a:r>
            <a:r>
              <a:rPr lang="pl-PL" b="1" dirty="0" err="1" smtClean="0"/>
              <a:t>globalization</a:t>
            </a:r>
            <a:r>
              <a:rPr lang="pl-PL" b="1" dirty="0" smtClean="0"/>
              <a:t> </a:t>
            </a:r>
            <a:r>
              <a:rPr lang="pl-PL" dirty="0" smtClean="0"/>
              <a:t>– a </a:t>
            </a:r>
            <a:r>
              <a:rPr lang="pl-PL" dirty="0" err="1" smtClean="0"/>
              <a:t>process</a:t>
            </a:r>
            <a:r>
              <a:rPr lang="pl-PL" dirty="0" smtClean="0"/>
              <a:t>, a policy, a marketing </a:t>
            </a:r>
            <a:r>
              <a:rPr lang="pl-PL" dirty="0" err="1" smtClean="0"/>
              <a:t>strategy</a:t>
            </a:r>
            <a:r>
              <a:rPr lang="pl-PL" dirty="0" smtClean="0"/>
              <a:t>, </a:t>
            </a:r>
            <a:r>
              <a:rPr lang="pl-PL" dirty="0" err="1" smtClean="0"/>
              <a:t>predicament</a:t>
            </a:r>
            <a:r>
              <a:rPr lang="pl-PL" dirty="0" smtClean="0"/>
              <a:t>,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ideology</a:t>
            </a:r>
            <a:r>
              <a:rPr lang="pl-PL" dirty="0" smtClean="0"/>
              <a:t>/ a </a:t>
            </a:r>
            <a:r>
              <a:rPr lang="pl-PL" dirty="0" err="1" smtClean="0"/>
              <a:t>complex</a:t>
            </a:r>
            <a:r>
              <a:rPr lang="pl-PL" dirty="0" smtClean="0"/>
              <a:t> of </a:t>
            </a:r>
            <a:r>
              <a:rPr lang="pl-PL" dirty="0" err="1" smtClean="0"/>
              <a:t>processes</a:t>
            </a:r>
            <a:r>
              <a:rPr lang="pl-PL" dirty="0" smtClean="0"/>
              <a:t> </a:t>
            </a:r>
            <a:r>
              <a:rPr lang="pl-PL" dirty="0" err="1" smtClean="0"/>
              <a:t>overlaping</a:t>
            </a:r>
            <a:r>
              <a:rPr lang="pl-PL" dirty="0" smtClean="0"/>
              <a:t> and </a:t>
            </a:r>
            <a:r>
              <a:rPr lang="pl-PL" dirty="0" err="1" smtClean="0"/>
              <a:t>overlocking</a:t>
            </a:r>
            <a:r>
              <a:rPr lang="pl-PL" dirty="0" smtClean="0"/>
              <a:t>, </a:t>
            </a:r>
            <a:r>
              <a:rPr lang="pl-PL" dirty="0" err="1" smtClean="0"/>
              <a:t>contradictory</a:t>
            </a:r>
            <a:r>
              <a:rPr lang="pl-PL" dirty="0" smtClean="0"/>
              <a:t> and </a:t>
            </a:r>
            <a:r>
              <a:rPr lang="pl-PL" dirty="0" err="1" smtClean="0"/>
              <a:t>opposing</a:t>
            </a:r>
            <a:r>
              <a:rPr lang="pl-PL" dirty="0" smtClean="0"/>
              <a:t>. </a:t>
            </a:r>
          </a:p>
          <a:p>
            <a:r>
              <a:rPr lang="pl-PL" b="1" dirty="0" smtClean="0"/>
              <a:t>Definition – </a:t>
            </a:r>
            <a:r>
              <a:rPr lang="pl-PL" b="1" dirty="0" err="1" smtClean="0"/>
              <a:t>globalization</a:t>
            </a:r>
            <a:r>
              <a:rPr lang="pl-PL" b="1" dirty="0" smtClean="0"/>
              <a:t> - „a </a:t>
            </a:r>
            <a:r>
              <a:rPr lang="pl-PL" b="1" dirty="0" err="1" smtClean="0"/>
              <a:t>borderless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r>
              <a:rPr lang="pl-PL" b="1" dirty="0" smtClean="0"/>
              <a:t>” </a:t>
            </a:r>
            <a:r>
              <a:rPr lang="pl-PL" dirty="0" smtClean="0"/>
              <a:t>(</a:t>
            </a:r>
            <a:r>
              <a:rPr lang="pl-PL" dirty="0" err="1" smtClean="0"/>
              <a:t>Kenichi</a:t>
            </a:r>
            <a:r>
              <a:rPr lang="pl-PL" dirty="0" smtClean="0"/>
              <a:t> </a:t>
            </a:r>
            <a:r>
              <a:rPr lang="pl-PL" dirty="0" err="1" smtClean="0"/>
              <a:t>Ohmae</a:t>
            </a:r>
            <a:r>
              <a:rPr lang="pl-PL" dirty="0" smtClean="0"/>
              <a:t> – 1979) – with </a:t>
            </a:r>
            <a:r>
              <a:rPr lang="pl-PL" dirty="0" err="1" smtClean="0"/>
              <a:t>permeable</a:t>
            </a:r>
            <a:r>
              <a:rPr lang="pl-PL" dirty="0" smtClean="0"/>
              <a:t>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borders</a:t>
            </a:r>
            <a:r>
              <a:rPr lang="pl-PL" dirty="0" smtClean="0"/>
              <a:t>, </a:t>
            </a:r>
            <a:r>
              <a:rPr lang="pl-PL" dirty="0" err="1" smtClean="0"/>
              <a:t>smaller</a:t>
            </a:r>
            <a:r>
              <a:rPr lang="pl-PL" dirty="0" smtClean="0"/>
              <a:t> </a:t>
            </a:r>
            <a:r>
              <a:rPr lang="pl-PL" dirty="0" err="1" smtClean="0"/>
              <a:t>divisions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, </a:t>
            </a:r>
            <a:r>
              <a:rPr lang="pl-PL" dirty="0" err="1" smtClean="0"/>
              <a:t>greater</a:t>
            </a:r>
            <a:r>
              <a:rPr lang="pl-PL" dirty="0" smtClean="0"/>
              <a:t> </a:t>
            </a:r>
            <a:r>
              <a:rPr lang="pl-PL" dirty="0" err="1" smtClean="0"/>
              <a:t>interconnectedness</a:t>
            </a:r>
            <a:r>
              <a:rPr lang="pl-PL" dirty="0" smtClean="0"/>
              <a:t> and </a:t>
            </a:r>
            <a:r>
              <a:rPr lang="pl-PL" dirty="0" err="1" smtClean="0"/>
              <a:t>interdependecies</a:t>
            </a:r>
            <a:r>
              <a:rPr lang="pl-PL" dirty="0" smtClean="0"/>
              <a:t> in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, </a:t>
            </a:r>
            <a:r>
              <a:rPr lang="pl-PL" dirty="0" err="1" smtClean="0"/>
              <a:t>social</a:t>
            </a:r>
            <a:r>
              <a:rPr lang="pl-PL" dirty="0" smtClean="0"/>
              <a:t>, </a:t>
            </a:r>
            <a:r>
              <a:rPr lang="pl-PL" dirty="0" err="1" smtClean="0"/>
              <a:t>cultural</a:t>
            </a:r>
            <a:r>
              <a:rPr lang="pl-PL" dirty="0" smtClean="0"/>
              <a:t> and </a:t>
            </a:r>
            <a:r>
              <a:rPr lang="pl-PL" dirty="0" err="1" smtClean="0"/>
              <a:t>migratory</a:t>
            </a:r>
            <a:r>
              <a:rPr lang="pl-PL" dirty="0" smtClean="0"/>
              <a:t> </a:t>
            </a:r>
            <a:r>
              <a:rPr lang="pl-PL" dirty="0" err="1" smtClean="0"/>
              <a:t>dimension</a:t>
            </a:r>
            <a:r>
              <a:rPr lang="pl-PL" dirty="0" smtClean="0"/>
              <a:t> (</a:t>
            </a:r>
            <a:r>
              <a:rPr lang="pl-PL" dirty="0" err="1" smtClean="0"/>
              <a:t>its</a:t>
            </a:r>
            <a:r>
              <a:rPr lang="pl-PL" dirty="0" smtClean="0"/>
              <a:t> „</a:t>
            </a:r>
            <a:r>
              <a:rPr lang="pl-PL" dirty="0" err="1" smtClean="0"/>
              <a:t>transworld</a:t>
            </a:r>
            <a:r>
              <a:rPr lang="pl-PL" dirty="0" smtClean="0"/>
              <a:t>” and „</a:t>
            </a:r>
            <a:r>
              <a:rPr lang="pl-PL" dirty="0" err="1" smtClean="0"/>
              <a:t>transborder</a:t>
            </a:r>
            <a:r>
              <a:rPr lang="pl-PL" dirty="0" smtClean="0"/>
              <a:t>” </a:t>
            </a:r>
            <a:r>
              <a:rPr lang="pl-PL" dirty="0" err="1" smtClean="0"/>
              <a:t>character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Homogenization</a:t>
            </a:r>
            <a:r>
              <a:rPr lang="pl-PL" dirty="0" smtClean="0"/>
              <a:t> – a </a:t>
            </a:r>
            <a:r>
              <a:rPr lang="pl-PL" dirty="0" err="1" smtClean="0"/>
              <a:t>stereotypical</a:t>
            </a:r>
            <a:r>
              <a:rPr lang="pl-PL" dirty="0" smtClean="0"/>
              <a:t> </a:t>
            </a:r>
            <a:r>
              <a:rPr lang="pl-PL" dirty="0" err="1" smtClean="0"/>
              <a:t>view</a:t>
            </a:r>
            <a:r>
              <a:rPr lang="pl-PL" dirty="0" smtClean="0"/>
              <a:t> of </a:t>
            </a:r>
            <a:r>
              <a:rPr lang="pl-PL" dirty="0" err="1" smtClean="0"/>
              <a:t>globalization</a:t>
            </a:r>
            <a:endParaRPr lang="pl-PL" dirty="0" smtClean="0"/>
          </a:p>
          <a:p>
            <a:r>
              <a:rPr lang="pl-PL" b="1" dirty="0" err="1" smtClean="0"/>
              <a:t>Its</a:t>
            </a:r>
            <a:r>
              <a:rPr lang="pl-PL" b="1" dirty="0" smtClean="0"/>
              <a:t> real </a:t>
            </a:r>
            <a:r>
              <a:rPr lang="pl-PL" b="1" dirty="0" err="1" smtClean="0"/>
              <a:t>shape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often</a:t>
            </a:r>
            <a:r>
              <a:rPr lang="pl-PL" b="1" dirty="0" smtClean="0"/>
              <a:t> </a:t>
            </a:r>
            <a:r>
              <a:rPr lang="pl-PL" b="1" dirty="0" err="1" smtClean="0"/>
              <a:t>different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indigenization</a:t>
            </a:r>
            <a:r>
              <a:rPr lang="pl-PL" dirty="0" smtClean="0"/>
              <a:t> – </a:t>
            </a:r>
            <a:r>
              <a:rPr lang="pl-PL" dirty="0" err="1" smtClean="0"/>
              <a:t>induced</a:t>
            </a:r>
            <a:r>
              <a:rPr lang="pl-PL" dirty="0" smtClean="0"/>
              <a:t> </a:t>
            </a:r>
            <a:r>
              <a:rPr lang="pl-PL" dirty="0" err="1" smtClean="0"/>
              <a:t>diversity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0091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Forms</a:t>
            </a:r>
            <a:r>
              <a:rPr lang="pl-PL" b="1" dirty="0" smtClean="0"/>
              <a:t> of </a:t>
            </a:r>
            <a:r>
              <a:rPr lang="pl-PL" b="1" dirty="0" err="1" smtClean="0"/>
              <a:t>globalization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globalization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</a:t>
            </a:r>
            <a:r>
              <a:rPr lang="pl-PL" dirty="0" err="1" smtClean="0"/>
              <a:t>separate</a:t>
            </a:r>
            <a:r>
              <a:rPr lang="pl-PL" dirty="0" smtClean="0"/>
              <a:t> </a:t>
            </a:r>
            <a:r>
              <a:rPr lang="pl-PL" dirty="0" err="1" smtClean="0"/>
              <a:t>national</a:t>
            </a:r>
            <a:r>
              <a:rPr lang="pl-PL" dirty="0" smtClean="0"/>
              <a:t> (</a:t>
            </a:r>
            <a:r>
              <a:rPr lang="pl-PL" dirty="0" err="1" smtClean="0"/>
              <a:t>autarkic</a:t>
            </a:r>
            <a:r>
              <a:rPr lang="pl-PL" dirty="0" smtClean="0"/>
              <a:t>)  </a:t>
            </a:r>
            <a:r>
              <a:rPr lang="pl-PL" dirty="0" err="1" smtClean="0"/>
              <a:t>economy</a:t>
            </a:r>
            <a:r>
              <a:rPr lang="pl-PL" dirty="0" smtClean="0"/>
              <a:t> –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economies</a:t>
            </a:r>
            <a:r>
              <a:rPr lang="pl-PL" dirty="0" smtClean="0"/>
              <a:t> </a:t>
            </a:r>
            <a:r>
              <a:rPr lang="pl-PL" dirty="0" err="1" smtClean="0"/>
              <a:t>interlocked</a:t>
            </a:r>
            <a:r>
              <a:rPr lang="pl-PL" dirty="0" smtClean="0"/>
              <a:t> in a </a:t>
            </a:r>
            <a:r>
              <a:rPr lang="pl-PL" dirty="0" err="1" smtClean="0"/>
              <a:t>global</a:t>
            </a:r>
            <a:r>
              <a:rPr lang="pl-PL" dirty="0" smtClean="0"/>
              <a:t> </a:t>
            </a:r>
            <a:r>
              <a:rPr lang="pl-PL" dirty="0" err="1" smtClean="0"/>
              <a:t>economy</a:t>
            </a:r>
            <a:r>
              <a:rPr lang="pl-PL" dirty="0" smtClean="0"/>
              <a:t> – </a:t>
            </a:r>
            <a:r>
              <a:rPr lang="pl-PL" dirty="0" err="1" smtClean="0"/>
              <a:t>internationalized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r>
              <a:rPr lang="pl-PL" dirty="0" smtClean="0"/>
              <a:t> and </a:t>
            </a:r>
            <a:r>
              <a:rPr lang="pl-PL" dirty="0" err="1" smtClean="0"/>
              <a:t>flowing</a:t>
            </a:r>
            <a:r>
              <a:rPr lang="pl-PL" dirty="0" smtClean="0"/>
              <a:t> </a:t>
            </a:r>
            <a:r>
              <a:rPr lang="pl-PL" dirty="0" err="1" smtClean="0"/>
              <a:t>financial</a:t>
            </a:r>
            <a:r>
              <a:rPr lang="pl-PL" dirty="0" smtClean="0"/>
              <a:t> </a:t>
            </a:r>
            <a:r>
              <a:rPr lang="pl-PL" dirty="0" err="1" smtClean="0"/>
              <a:t>capital</a:t>
            </a:r>
            <a:endParaRPr lang="pl-PL" dirty="0" smtClean="0"/>
          </a:p>
          <a:p>
            <a:r>
              <a:rPr lang="pl-PL" b="1" dirty="0" err="1" smtClean="0"/>
              <a:t>Nation-states</a:t>
            </a:r>
            <a:r>
              <a:rPr lang="pl-PL" b="1" dirty="0" smtClean="0"/>
              <a:t> </a:t>
            </a:r>
            <a:r>
              <a:rPr lang="pl-PL" b="1" dirty="0" err="1" smtClean="0"/>
              <a:t>have</a:t>
            </a:r>
            <a:r>
              <a:rPr lang="pl-PL" b="1" dirty="0" smtClean="0"/>
              <a:t> a </a:t>
            </a:r>
            <a:r>
              <a:rPr lang="pl-PL" b="1" dirty="0" err="1" smtClean="0"/>
              <a:t>reduced</a:t>
            </a:r>
            <a:r>
              <a:rPr lang="pl-PL" b="1" dirty="0" smtClean="0"/>
              <a:t> </a:t>
            </a:r>
            <a:r>
              <a:rPr lang="pl-PL" b="1" dirty="0" err="1" smtClean="0"/>
              <a:t>capacity</a:t>
            </a:r>
            <a:r>
              <a:rPr lang="pl-PL" b="1" dirty="0" smtClean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manage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economies</a:t>
            </a:r>
            <a:r>
              <a:rPr lang="pl-PL" dirty="0" smtClean="0"/>
              <a:t> 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days</a:t>
            </a:r>
            <a:endParaRPr lang="pl-PL" dirty="0"/>
          </a:p>
          <a:p>
            <a:r>
              <a:rPr lang="pl-PL" b="1" dirty="0" err="1" smtClean="0"/>
              <a:t>Cultural</a:t>
            </a:r>
            <a:r>
              <a:rPr lang="pl-PL" b="1" dirty="0" smtClean="0"/>
              <a:t> </a:t>
            </a:r>
            <a:r>
              <a:rPr lang="pl-PL" b="1" dirty="0" err="1" smtClean="0"/>
              <a:t>globalization</a:t>
            </a:r>
            <a:r>
              <a:rPr lang="pl-PL" b="1" dirty="0" smtClean="0"/>
              <a:t> </a:t>
            </a:r>
            <a:r>
              <a:rPr lang="pl-PL" dirty="0" smtClean="0"/>
              <a:t>– a proces of exchange of </a:t>
            </a:r>
            <a:r>
              <a:rPr lang="pl-PL" dirty="0" err="1" smtClean="0"/>
              <a:t>artefacts</a:t>
            </a:r>
            <a:r>
              <a:rPr lang="pl-PL" dirty="0" smtClean="0"/>
              <a:t> of </a:t>
            </a:r>
            <a:r>
              <a:rPr lang="pl-PL" dirty="0" err="1" smtClean="0"/>
              <a:t>various</a:t>
            </a:r>
            <a:r>
              <a:rPr lang="pl-PL" dirty="0" smtClean="0"/>
              <a:t> </a:t>
            </a:r>
            <a:r>
              <a:rPr lang="pl-PL" dirty="0" err="1" smtClean="0"/>
              <a:t>national</a:t>
            </a:r>
            <a:r>
              <a:rPr lang="pl-PL" dirty="0" smtClean="0"/>
              <a:t> and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cultures</a:t>
            </a:r>
            <a:r>
              <a:rPr lang="pl-PL" dirty="0" smtClean="0"/>
              <a:t> </a:t>
            </a:r>
            <a:r>
              <a:rPr lang="pl-PL" dirty="0" err="1" smtClean="0"/>
              <a:t>flattening</a:t>
            </a:r>
            <a:r>
              <a:rPr lang="pl-PL" dirty="0" smtClean="0"/>
              <a:t> out </a:t>
            </a:r>
            <a:r>
              <a:rPr lang="pl-PL" dirty="0" err="1" smtClean="0"/>
              <a:t>cultural</a:t>
            </a:r>
            <a:r>
              <a:rPr lang="pl-PL" dirty="0" smtClean="0"/>
              <a:t> </a:t>
            </a:r>
            <a:r>
              <a:rPr lang="pl-PL" dirty="0" err="1" smtClean="0"/>
              <a:t>differences</a:t>
            </a:r>
            <a:r>
              <a:rPr lang="pl-PL" dirty="0" smtClean="0"/>
              <a:t> („</a:t>
            </a:r>
            <a:r>
              <a:rPr lang="pl-PL" dirty="0" err="1" smtClean="0"/>
              <a:t>McDonaldization</a:t>
            </a:r>
            <a:r>
              <a:rPr lang="pl-PL" dirty="0" smtClean="0"/>
              <a:t>”)</a:t>
            </a:r>
          </a:p>
          <a:p>
            <a:r>
              <a:rPr lang="pl-PL" b="1" dirty="0" smtClean="0"/>
              <a:t>Information </a:t>
            </a:r>
            <a:r>
              <a:rPr lang="pl-PL" b="1" dirty="0" err="1" smtClean="0"/>
              <a:t>revolution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satellite</a:t>
            </a:r>
            <a:r>
              <a:rPr lang="pl-PL" dirty="0" smtClean="0"/>
              <a:t> </a:t>
            </a:r>
            <a:r>
              <a:rPr lang="pl-PL" dirty="0" err="1" smtClean="0"/>
              <a:t>communication</a:t>
            </a:r>
            <a:r>
              <a:rPr lang="pl-PL" dirty="0" smtClean="0"/>
              <a:t>, </a:t>
            </a:r>
            <a:r>
              <a:rPr lang="pl-PL" dirty="0" err="1" smtClean="0"/>
              <a:t>tellecomunications</a:t>
            </a:r>
            <a:r>
              <a:rPr lang="pl-PL" dirty="0" smtClean="0"/>
              <a:t> networks,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technology</a:t>
            </a:r>
            <a:r>
              <a:rPr lang="pl-PL" dirty="0" smtClean="0"/>
              <a:t> and the </a:t>
            </a:r>
            <a:r>
              <a:rPr lang="pl-PL" dirty="0" err="1" smtClean="0"/>
              <a:t>internet</a:t>
            </a:r>
            <a:endParaRPr lang="pl-PL" dirty="0"/>
          </a:p>
          <a:p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globalization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growing</a:t>
            </a:r>
            <a:r>
              <a:rPr lang="pl-PL" dirty="0" smtClean="0"/>
              <a:t> </a:t>
            </a:r>
            <a:r>
              <a:rPr lang="pl-PL" dirty="0" err="1" smtClean="0"/>
              <a:t>importance</a:t>
            </a:r>
            <a:r>
              <a:rPr lang="pl-PL" dirty="0" smtClean="0"/>
              <a:t> of </a:t>
            </a:r>
            <a:r>
              <a:rPr lang="pl-PL" dirty="0" err="1" smtClean="0"/>
              <a:t>international</a:t>
            </a:r>
            <a:r>
              <a:rPr lang="pl-PL" dirty="0" smtClean="0"/>
              <a:t> </a:t>
            </a:r>
            <a:r>
              <a:rPr lang="pl-PL" dirty="0" err="1" smtClean="0"/>
              <a:t>organizations</a:t>
            </a:r>
            <a:r>
              <a:rPr lang="pl-PL" dirty="0" smtClean="0"/>
              <a:t> and </a:t>
            </a:r>
            <a:r>
              <a:rPr lang="pl-PL" dirty="0" err="1" smtClean="0"/>
              <a:t>institutions</a:t>
            </a:r>
            <a:r>
              <a:rPr lang="pl-PL" dirty="0" smtClean="0"/>
              <a:t>: e. g. the UN, NATO, the EU, IMF, the World Bank, OECD, WTO</a:t>
            </a:r>
          </a:p>
          <a:p>
            <a:r>
              <a:rPr lang="pl-PL" b="1" dirty="0" err="1" smtClean="0"/>
              <a:t>Nation-states</a:t>
            </a:r>
            <a:r>
              <a:rPr lang="pl-PL" b="1" dirty="0" smtClean="0"/>
              <a:t> benefit </a:t>
            </a:r>
            <a:r>
              <a:rPr lang="pl-PL" dirty="0" err="1" smtClean="0"/>
              <a:t>that</a:t>
            </a:r>
            <a:r>
              <a:rPr lang="pl-PL" dirty="0" smtClean="0"/>
              <a:t> proces but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becoming</a:t>
            </a:r>
            <a:r>
              <a:rPr lang="pl-PL" dirty="0" smtClean="0"/>
              <a:t> </a:t>
            </a:r>
            <a:r>
              <a:rPr lang="pl-PL" dirty="0" err="1" smtClean="0"/>
              <a:t>increasingly</a:t>
            </a:r>
            <a:r>
              <a:rPr lang="pl-PL" dirty="0" smtClean="0"/>
              <a:t> </a:t>
            </a:r>
            <a:r>
              <a:rPr lang="pl-PL" dirty="0" err="1" smtClean="0"/>
              <a:t>dependant</a:t>
            </a:r>
            <a:r>
              <a:rPr lang="pl-PL" dirty="0" smtClean="0"/>
              <a:t> on </a:t>
            </a:r>
            <a:r>
              <a:rPr lang="pl-PL" dirty="0" err="1" smtClean="0"/>
              <a:t>supranational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0895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40411"/>
            <a:ext cx="10515600" cy="1325563"/>
          </a:xfrm>
        </p:spPr>
        <p:txBody>
          <a:bodyPr/>
          <a:lstStyle/>
          <a:p>
            <a:pPr algn="ctr"/>
            <a:r>
              <a:rPr lang="pl-PL" b="1" dirty="0" err="1" smtClean="0"/>
              <a:t>Regionalization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Regionalization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economic</a:t>
            </a:r>
            <a:r>
              <a:rPr lang="pl-PL" dirty="0" smtClean="0"/>
              <a:t> and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in the same region</a:t>
            </a:r>
          </a:p>
          <a:p>
            <a:r>
              <a:rPr lang="pl-PL" b="1" dirty="0" err="1" smtClean="0"/>
              <a:t>Helps</a:t>
            </a:r>
            <a:r>
              <a:rPr lang="pl-PL" b="1" dirty="0" smtClean="0"/>
              <a:t> </a:t>
            </a:r>
            <a:r>
              <a:rPr lang="pl-PL" b="1" dirty="0" err="1" smtClean="0"/>
              <a:t>globalization</a:t>
            </a:r>
            <a:r>
              <a:rPr lang="pl-PL" b="1" dirty="0" smtClean="0"/>
              <a:t> and </a:t>
            </a:r>
            <a:r>
              <a:rPr lang="pl-PL" b="1" dirty="0" err="1" smtClean="0"/>
              <a:t>resists</a:t>
            </a:r>
            <a:r>
              <a:rPr lang="pl-PL" b="1" dirty="0" smtClean="0"/>
              <a:t> </a:t>
            </a:r>
            <a:r>
              <a:rPr lang="pl-PL" b="1" dirty="0" err="1" smtClean="0"/>
              <a:t>it</a:t>
            </a:r>
            <a:endParaRPr lang="pl-PL" b="1" dirty="0" smtClean="0"/>
          </a:p>
          <a:p>
            <a:r>
              <a:rPr lang="pl-PL" b="1" dirty="0" err="1" smtClean="0"/>
              <a:t>Flourished</a:t>
            </a:r>
            <a:r>
              <a:rPr lang="pl-PL" b="1" dirty="0" smtClean="0"/>
              <a:t> </a:t>
            </a:r>
            <a:r>
              <a:rPr lang="pl-PL" b="1" dirty="0" err="1" smtClean="0"/>
              <a:t>after</a:t>
            </a:r>
            <a:r>
              <a:rPr lang="pl-PL" b="1" dirty="0" smtClean="0"/>
              <a:t> WWII </a:t>
            </a:r>
            <a:r>
              <a:rPr lang="pl-PL" dirty="0" smtClean="0"/>
              <a:t>– NATO, the </a:t>
            </a:r>
            <a:r>
              <a:rPr lang="pl-PL" dirty="0" err="1" smtClean="0"/>
              <a:t>Warsaw</a:t>
            </a:r>
            <a:r>
              <a:rPr lang="pl-PL" dirty="0" smtClean="0"/>
              <a:t> </a:t>
            </a:r>
            <a:r>
              <a:rPr lang="pl-PL" dirty="0" err="1" smtClean="0"/>
              <a:t>Pact</a:t>
            </a:r>
            <a:r>
              <a:rPr lang="pl-PL" dirty="0" smtClean="0"/>
              <a:t>, SEATO, NAFTA, the EU, APEC, ASEAN, </a:t>
            </a:r>
            <a:r>
              <a:rPr lang="pl-PL" dirty="0" err="1" smtClean="0"/>
              <a:t>Mercosur</a:t>
            </a:r>
            <a:r>
              <a:rPr lang="pl-PL" dirty="0" smtClean="0"/>
              <a:t>, FTAA</a:t>
            </a:r>
          </a:p>
          <a:p>
            <a:r>
              <a:rPr lang="pl-PL" b="1" dirty="0" err="1" smtClean="0"/>
              <a:t>After</a:t>
            </a:r>
            <a:r>
              <a:rPr lang="pl-PL" b="1" dirty="0" smtClean="0"/>
              <a:t> 1989 </a:t>
            </a:r>
            <a:r>
              <a:rPr lang="pl-PL" dirty="0" smtClean="0"/>
              <a:t>– NATO the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defence</a:t>
            </a:r>
            <a:r>
              <a:rPr lang="pl-PL" dirty="0" smtClean="0"/>
              <a:t> </a:t>
            </a:r>
            <a:r>
              <a:rPr lang="pl-PL" dirty="0" err="1" smtClean="0"/>
              <a:t>organization</a:t>
            </a:r>
            <a:endParaRPr lang="pl-PL" dirty="0" smtClean="0"/>
          </a:p>
          <a:p>
            <a:r>
              <a:rPr lang="pl-PL" b="1" dirty="0" smtClean="0"/>
              <a:t>International </a:t>
            </a:r>
            <a:r>
              <a:rPr lang="pl-PL" b="1" dirty="0" err="1" smtClean="0"/>
              <a:t>regionalization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upon </a:t>
            </a:r>
            <a:r>
              <a:rPr lang="pl-PL" dirty="0" err="1" smtClean="0"/>
              <a:t>economy</a:t>
            </a:r>
            <a:endParaRPr lang="pl-PL" dirty="0" smtClean="0"/>
          </a:p>
          <a:p>
            <a:r>
              <a:rPr lang="pl-PL" b="1" dirty="0" err="1" smtClean="0"/>
              <a:t>Regional</a:t>
            </a:r>
            <a:r>
              <a:rPr lang="pl-PL" b="1" dirty="0" smtClean="0"/>
              <a:t> 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cooperation</a:t>
            </a:r>
            <a:r>
              <a:rPr lang="pl-PL" b="1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serve</a:t>
            </a:r>
            <a:r>
              <a:rPr lang="pl-PL" dirty="0" smtClean="0"/>
              <a:t> the </a:t>
            </a:r>
            <a:r>
              <a:rPr lang="pl-PL" dirty="0" err="1" smtClean="0"/>
              <a:t>deepening</a:t>
            </a:r>
            <a:r>
              <a:rPr lang="pl-PL" dirty="0" smtClean="0"/>
              <a:t> of </a:t>
            </a:r>
            <a:r>
              <a:rPr lang="pl-PL" dirty="0" err="1" smtClean="0"/>
              <a:t>globalization</a:t>
            </a:r>
            <a:r>
              <a:rPr lang="pl-PL" dirty="0" smtClean="0"/>
              <a:t> and a </a:t>
            </a:r>
            <a:r>
              <a:rPr lang="pl-PL" dirty="0" err="1" smtClean="0"/>
              <a:t>greater</a:t>
            </a:r>
            <a:r>
              <a:rPr lang="pl-PL" dirty="0" smtClean="0"/>
              <a:t> </a:t>
            </a:r>
            <a:r>
              <a:rPr lang="pl-PL" dirty="0" err="1" smtClean="0"/>
              <a:t>resistance</a:t>
            </a:r>
            <a:r>
              <a:rPr lang="pl-PL" dirty="0" smtClean="0"/>
              <a:t> to </a:t>
            </a:r>
            <a:r>
              <a:rPr lang="pl-PL" dirty="0" err="1" smtClean="0"/>
              <a:t>it</a:t>
            </a:r>
            <a:r>
              <a:rPr lang="pl-PL" dirty="0" smtClean="0"/>
              <a:t> (WTO and IMF)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52885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The </a:t>
            </a:r>
            <a:r>
              <a:rPr lang="pl-PL" b="1" dirty="0" err="1" smtClean="0"/>
              <a:t>European</a:t>
            </a:r>
            <a:r>
              <a:rPr lang="pl-PL" b="1" dirty="0" smtClean="0"/>
              <a:t> Union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The </a:t>
            </a:r>
            <a:r>
              <a:rPr lang="pl-PL" b="1" dirty="0" err="1" smtClean="0"/>
              <a:t>European</a:t>
            </a:r>
            <a:r>
              <a:rPr lang="pl-PL" b="1" dirty="0" smtClean="0"/>
              <a:t> idea </a:t>
            </a:r>
            <a:r>
              <a:rPr lang="pl-PL" dirty="0" smtClean="0"/>
              <a:t>– </a:t>
            </a:r>
            <a:r>
              <a:rPr lang="pl-PL" dirty="0" err="1" smtClean="0"/>
              <a:t>strongly</a:t>
            </a:r>
            <a:r>
              <a:rPr lang="pl-PL" dirty="0" smtClean="0"/>
              <a:t> </a:t>
            </a:r>
            <a:r>
              <a:rPr lang="pl-PL" dirty="0" err="1" smtClean="0"/>
              <a:t>rooted</a:t>
            </a:r>
            <a:r>
              <a:rPr lang="pl-PL" dirty="0" smtClean="0"/>
              <a:t> in </a:t>
            </a:r>
            <a:r>
              <a:rPr lang="pl-PL" dirty="0" err="1" smtClean="0"/>
              <a:t>history</a:t>
            </a:r>
            <a:r>
              <a:rPr lang="pl-PL" dirty="0" smtClean="0"/>
              <a:t> (the Middle </a:t>
            </a:r>
            <a:r>
              <a:rPr lang="pl-PL" dirty="0" err="1" smtClean="0"/>
              <a:t>Ages</a:t>
            </a:r>
            <a:r>
              <a:rPr lang="pl-PL" dirty="0" smtClean="0"/>
              <a:t> Europe, J. J. Rousseau, C. Saint-Simon, G. Mazzini</a:t>
            </a:r>
          </a:p>
          <a:p>
            <a:r>
              <a:rPr lang="pl-PL" b="1" dirty="0" err="1" smtClean="0"/>
              <a:t>European</a:t>
            </a:r>
            <a:r>
              <a:rPr lang="pl-PL" b="1" dirty="0" smtClean="0"/>
              <a:t> </a:t>
            </a:r>
            <a:r>
              <a:rPr lang="pl-PL" b="1" dirty="0" err="1" smtClean="0"/>
              <a:t>integration</a:t>
            </a:r>
            <a:r>
              <a:rPr lang="pl-PL" b="1" dirty="0" smtClean="0"/>
              <a:t> </a:t>
            </a:r>
            <a:r>
              <a:rPr lang="pl-PL" b="1" dirty="0" err="1" smtClean="0"/>
              <a:t>accelerated</a:t>
            </a:r>
            <a:r>
              <a:rPr lang="pl-PL" b="1" dirty="0" smtClean="0"/>
              <a:t> </a:t>
            </a:r>
            <a:r>
              <a:rPr lang="pl-PL" b="1" dirty="0" err="1" smtClean="0"/>
              <a:t>after</a:t>
            </a:r>
            <a:r>
              <a:rPr lang="pl-PL" b="1" dirty="0" smtClean="0"/>
              <a:t> WWII</a:t>
            </a:r>
          </a:p>
          <a:p>
            <a:r>
              <a:rPr lang="pl-PL" b="1" dirty="0" smtClean="0"/>
              <a:t>The </a:t>
            </a:r>
            <a:r>
              <a:rPr lang="pl-PL" b="1" dirty="0" err="1" smtClean="0"/>
              <a:t>reasons</a:t>
            </a:r>
            <a:r>
              <a:rPr lang="pl-PL" b="1" dirty="0" smtClean="0"/>
              <a:t> </a:t>
            </a:r>
            <a:r>
              <a:rPr lang="pl-PL" dirty="0" smtClean="0"/>
              <a:t>for 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integration</a:t>
            </a:r>
            <a:endParaRPr lang="pl-PL" dirty="0" smtClean="0"/>
          </a:p>
          <a:p>
            <a:r>
              <a:rPr lang="pl-PL" b="1" dirty="0" err="1" smtClean="0"/>
              <a:t>Horrible</a:t>
            </a:r>
            <a:r>
              <a:rPr lang="pl-PL" b="1" dirty="0" smtClean="0"/>
              <a:t> </a:t>
            </a:r>
            <a:r>
              <a:rPr lang="pl-PL" b="1" dirty="0" err="1"/>
              <a:t>e</a:t>
            </a:r>
            <a:r>
              <a:rPr lang="pl-PL" b="1" dirty="0" err="1" smtClean="0"/>
              <a:t>xperience</a:t>
            </a:r>
            <a:r>
              <a:rPr lang="pl-PL" dirty="0" smtClean="0"/>
              <a:t> of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wars</a:t>
            </a:r>
            <a:endParaRPr lang="pl-PL" dirty="0" smtClean="0"/>
          </a:p>
          <a:p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reconstruction</a:t>
            </a:r>
            <a:r>
              <a:rPr lang="pl-PL" b="1" dirty="0" smtClean="0"/>
              <a:t> </a:t>
            </a:r>
            <a:r>
              <a:rPr lang="pl-PL" dirty="0" smtClean="0"/>
              <a:t>of Europe </a:t>
            </a:r>
            <a:r>
              <a:rPr lang="pl-PL" dirty="0" err="1" smtClean="0"/>
              <a:t>after</a:t>
            </a:r>
            <a:r>
              <a:rPr lang="pl-PL" dirty="0" smtClean="0"/>
              <a:t> WWII</a:t>
            </a:r>
          </a:p>
          <a:p>
            <a:r>
              <a:rPr lang="pl-PL" b="1" dirty="0" smtClean="0"/>
              <a:t>The </a:t>
            </a:r>
            <a:r>
              <a:rPr lang="pl-PL" b="1" dirty="0" err="1" smtClean="0"/>
              <a:t>need</a:t>
            </a:r>
            <a:r>
              <a:rPr lang="pl-PL" b="1" dirty="0" smtClean="0"/>
              <a:t> to end</a:t>
            </a:r>
            <a:r>
              <a:rPr lang="pl-PL" dirty="0" smtClean="0"/>
              <a:t> the </a:t>
            </a:r>
            <a:r>
              <a:rPr lang="pl-PL" dirty="0" err="1" smtClean="0"/>
              <a:t>bitter</a:t>
            </a:r>
            <a:r>
              <a:rPr lang="pl-PL" dirty="0" smtClean="0"/>
              <a:t> Franco-German </a:t>
            </a:r>
            <a:r>
              <a:rPr lang="pl-PL" dirty="0" err="1" smtClean="0"/>
              <a:t>rivalry</a:t>
            </a:r>
            <a:endParaRPr lang="pl-PL" dirty="0" smtClean="0"/>
          </a:p>
          <a:p>
            <a:r>
              <a:rPr lang="pl-PL" b="1" dirty="0" smtClean="0"/>
              <a:t>The „German problem”</a:t>
            </a:r>
            <a:r>
              <a:rPr lang="pl-PL" dirty="0" smtClean="0"/>
              <a:t> – the </a:t>
            </a:r>
            <a:r>
              <a:rPr lang="pl-PL" dirty="0" err="1" smtClean="0"/>
              <a:t>necessity</a:t>
            </a:r>
            <a:r>
              <a:rPr lang="pl-PL" dirty="0" smtClean="0"/>
              <a:t> to </a:t>
            </a:r>
            <a:r>
              <a:rPr lang="pl-PL" dirty="0" err="1" smtClean="0"/>
              <a:t>integrate</a:t>
            </a:r>
            <a:r>
              <a:rPr lang="pl-PL" dirty="0" smtClean="0"/>
              <a:t> Germany in a </a:t>
            </a:r>
            <a:r>
              <a:rPr lang="pl-PL" dirty="0" err="1" smtClean="0"/>
              <a:t>wider</a:t>
            </a:r>
            <a:r>
              <a:rPr lang="pl-PL" dirty="0" smtClean="0"/>
              <a:t> Europe</a:t>
            </a:r>
          </a:p>
          <a:p>
            <a:r>
              <a:rPr lang="pl-PL" b="1" dirty="0" smtClean="0"/>
              <a:t>To </a:t>
            </a:r>
            <a:r>
              <a:rPr lang="pl-PL" b="1" dirty="0" err="1" smtClean="0"/>
              <a:t>diminish</a:t>
            </a:r>
            <a:r>
              <a:rPr lang="pl-PL" b="1" dirty="0" smtClean="0"/>
              <a:t> </a:t>
            </a:r>
            <a:r>
              <a:rPr lang="pl-PL" dirty="0" smtClean="0"/>
              <a:t>the </a:t>
            </a:r>
            <a:r>
              <a:rPr lang="pl-PL" dirty="0" err="1" smtClean="0"/>
              <a:t>Soviet</a:t>
            </a:r>
            <a:r>
              <a:rPr lang="pl-PL" dirty="0" smtClean="0"/>
              <a:t> </a:t>
            </a:r>
            <a:r>
              <a:rPr lang="pl-PL" dirty="0" err="1" smtClean="0"/>
              <a:t>threat</a:t>
            </a:r>
            <a:endParaRPr lang="pl-PL" dirty="0" smtClean="0"/>
          </a:p>
          <a:p>
            <a:r>
              <a:rPr lang="pl-PL" b="1" dirty="0" err="1" smtClean="0"/>
              <a:t>Prosperous</a:t>
            </a:r>
            <a:r>
              <a:rPr lang="pl-PL" dirty="0" smtClean="0"/>
              <a:t> and united Europe a </a:t>
            </a:r>
            <a:r>
              <a:rPr lang="pl-PL" dirty="0" err="1" smtClean="0"/>
              <a:t>bulwark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communism</a:t>
            </a:r>
            <a:endParaRPr lang="pl-PL" dirty="0" smtClean="0"/>
          </a:p>
          <a:p>
            <a:r>
              <a:rPr lang="pl-PL" b="1" dirty="0" smtClean="0"/>
              <a:t>The </a:t>
            </a:r>
            <a:r>
              <a:rPr lang="pl-PL" b="1" dirty="0" err="1" smtClean="0"/>
              <a:t>sovereign</a:t>
            </a:r>
            <a:r>
              <a:rPr lang="pl-PL" b="1" dirty="0" smtClean="0"/>
              <a:t> </a:t>
            </a:r>
            <a:r>
              <a:rPr lang="pl-PL" b="1" dirty="0" err="1" smtClean="0"/>
              <a:t>nation-state</a:t>
            </a:r>
            <a:r>
              <a:rPr lang="pl-PL" b="1" dirty="0" smtClean="0"/>
              <a:t> </a:t>
            </a:r>
            <a:r>
              <a:rPr lang="pl-PL" dirty="0" err="1" smtClean="0"/>
              <a:t>viewed</a:t>
            </a:r>
            <a:r>
              <a:rPr lang="pl-PL" dirty="0" smtClean="0"/>
              <a:t> as the </a:t>
            </a:r>
            <a:r>
              <a:rPr lang="pl-PL" b="1" dirty="0" smtClean="0"/>
              <a:t>enemy</a:t>
            </a:r>
            <a:r>
              <a:rPr lang="pl-PL" dirty="0" smtClean="0"/>
              <a:t> of </a:t>
            </a:r>
            <a:r>
              <a:rPr lang="pl-PL" dirty="0" err="1" smtClean="0"/>
              <a:t>peace</a:t>
            </a:r>
            <a:r>
              <a:rPr lang="pl-PL" dirty="0" smtClean="0"/>
              <a:t> and prosperity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7924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The EU (II)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the </a:t>
            </a:r>
            <a:r>
              <a:rPr lang="pl-PL" b="1" dirty="0" err="1" smtClean="0"/>
              <a:t>European</a:t>
            </a:r>
            <a:r>
              <a:rPr lang="pl-PL" b="1" dirty="0" smtClean="0"/>
              <a:t> Union – </a:t>
            </a:r>
            <a:r>
              <a:rPr lang="pl-PL" b="1" dirty="0" err="1" smtClean="0"/>
              <a:t>confederation</a:t>
            </a:r>
            <a:r>
              <a:rPr lang="pl-PL" b="1" dirty="0" smtClean="0"/>
              <a:t> of independent </a:t>
            </a:r>
            <a:r>
              <a:rPr lang="pl-PL" b="1" dirty="0" err="1" smtClean="0"/>
              <a:t>states</a:t>
            </a:r>
            <a:r>
              <a:rPr lang="pl-PL" b="1" dirty="0" smtClean="0"/>
              <a:t>?</a:t>
            </a:r>
          </a:p>
          <a:p>
            <a:r>
              <a:rPr lang="pl-PL" b="1" dirty="0" smtClean="0"/>
              <a:t>A federal </a:t>
            </a:r>
            <a:r>
              <a:rPr lang="pl-PL" b="1" dirty="0" err="1" smtClean="0"/>
              <a:t>structure</a:t>
            </a:r>
            <a:r>
              <a:rPr lang="pl-PL" b="1" dirty="0" smtClean="0"/>
              <a:t>?</a:t>
            </a:r>
          </a:p>
          <a:p>
            <a:r>
              <a:rPr lang="pl-PL" b="1" dirty="0" smtClean="0"/>
              <a:t>The EU </a:t>
            </a:r>
            <a:r>
              <a:rPr lang="pl-PL" b="1" dirty="0" err="1" smtClean="0"/>
              <a:t>authorities</a:t>
            </a:r>
            <a:r>
              <a:rPr lang="pl-PL" b="1" dirty="0" smtClean="0"/>
              <a:t> – </a:t>
            </a:r>
            <a:r>
              <a:rPr lang="pl-PL" b="1" dirty="0" err="1" smtClean="0"/>
              <a:t>Eurpean</a:t>
            </a:r>
            <a:r>
              <a:rPr lang="pl-PL" b="1" dirty="0" smtClean="0"/>
              <a:t> </a:t>
            </a:r>
            <a:r>
              <a:rPr lang="pl-PL" b="1" dirty="0" err="1" smtClean="0"/>
              <a:t>Commision</a:t>
            </a:r>
            <a:r>
              <a:rPr lang="pl-PL" b="1" dirty="0" smtClean="0"/>
              <a:t>; </a:t>
            </a:r>
            <a:r>
              <a:rPr lang="pl-PL" b="1" dirty="0" err="1" smtClean="0"/>
              <a:t>Council</a:t>
            </a:r>
            <a:r>
              <a:rPr lang="pl-PL" b="1" dirty="0" smtClean="0"/>
              <a:t> of </a:t>
            </a:r>
            <a:r>
              <a:rPr lang="pl-PL" b="1" dirty="0" err="1" smtClean="0"/>
              <a:t>Ministers</a:t>
            </a:r>
            <a:r>
              <a:rPr lang="pl-PL" b="1" dirty="0" smtClean="0"/>
              <a:t>; </a:t>
            </a:r>
            <a:r>
              <a:rPr lang="pl-PL" b="1" dirty="0" err="1" smtClean="0"/>
              <a:t>European</a:t>
            </a:r>
            <a:r>
              <a:rPr lang="pl-PL" b="1" dirty="0" smtClean="0"/>
              <a:t> </a:t>
            </a:r>
            <a:r>
              <a:rPr lang="pl-PL" b="1" dirty="0" err="1" smtClean="0"/>
              <a:t>Council</a:t>
            </a:r>
            <a:r>
              <a:rPr lang="pl-PL" b="1" dirty="0" smtClean="0"/>
              <a:t>; </a:t>
            </a:r>
            <a:r>
              <a:rPr lang="pl-PL" b="1" dirty="0" err="1" smtClean="0"/>
              <a:t>European</a:t>
            </a:r>
            <a:r>
              <a:rPr lang="pl-PL" b="1" dirty="0" smtClean="0"/>
              <a:t> </a:t>
            </a:r>
            <a:r>
              <a:rPr lang="pl-PL" b="1" dirty="0" err="1" smtClean="0"/>
              <a:t>Parliament</a:t>
            </a:r>
            <a:r>
              <a:rPr lang="pl-PL" b="1" dirty="0" smtClean="0"/>
              <a:t>; </a:t>
            </a:r>
            <a:r>
              <a:rPr lang="pl-PL" b="1" dirty="0" err="1" smtClean="0"/>
              <a:t>European</a:t>
            </a:r>
            <a:r>
              <a:rPr lang="pl-PL" b="1" dirty="0" smtClean="0"/>
              <a:t> </a:t>
            </a:r>
            <a:r>
              <a:rPr lang="pl-PL" b="1" dirty="0"/>
              <a:t>C</a:t>
            </a:r>
            <a:r>
              <a:rPr lang="pl-PL" b="1" dirty="0" smtClean="0"/>
              <a:t>ourt of </a:t>
            </a:r>
            <a:r>
              <a:rPr lang="pl-PL" b="1" dirty="0" err="1" smtClean="0"/>
              <a:t>Justice</a:t>
            </a:r>
            <a:endParaRPr lang="pl-PL" b="1" dirty="0" smtClean="0"/>
          </a:p>
          <a:p>
            <a:r>
              <a:rPr lang="pl-PL" b="1" dirty="0" err="1" smtClean="0"/>
              <a:t>Current</a:t>
            </a:r>
            <a:r>
              <a:rPr lang="pl-PL" b="1" dirty="0" smtClean="0"/>
              <a:t> </a:t>
            </a:r>
            <a:r>
              <a:rPr lang="pl-PL" b="1" dirty="0" err="1" smtClean="0"/>
              <a:t>problems</a:t>
            </a:r>
            <a:r>
              <a:rPr lang="pl-PL" b="1" dirty="0" smtClean="0"/>
              <a:t> and </a:t>
            </a:r>
            <a:r>
              <a:rPr lang="pl-PL" b="1" dirty="0" err="1" smtClean="0"/>
              <a:t>contradictions</a:t>
            </a:r>
            <a:r>
              <a:rPr lang="pl-PL" b="1" dirty="0" smtClean="0"/>
              <a:t> </a:t>
            </a:r>
            <a:r>
              <a:rPr lang="pl-PL" b="1" dirty="0" err="1" smtClean="0"/>
              <a:t>within</a:t>
            </a:r>
            <a:r>
              <a:rPr lang="pl-PL" b="1" dirty="0" smtClean="0"/>
              <a:t> the EU – 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crisis</a:t>
            </a:r>
            <a:r>
              <a:rPr lang="pl-PL" b="1" dirty="0" smtClean="0"/>
              <a:t> and </a:t>
            </a:r>
            <a:r>
              <a:rPr lang="pl-PL" b="1" dirty="0" err="1" smtClean="0"/>
              <a:t>currency</a:t>
            </a:r>
            <a:r>
              <a:rPr lang="pl-PL" b="1" dirty="0" smtClean="0"/>
              <a:t> (euro); </a:t>
            </a:r>
            <a:r>
              <a:rPr lang="pl-PL" b="1" dirty="0" err="1" smtClean="0"/>
              <a:t>widening</a:t>
            </a:r>
            <a:r>
              <a:rPr lang="pl-PL" b="1" dirty="0" smtClean="0"/>
              <a:t> and </a:t>
            </a:r>
            <a:r>
              <a:rPr lang="pl-PL" b="1" dirty="0" err="1" smtClean="0"/>
              <a:t>deepening</a:t>
            </a:r>
            <a:r>
              <a:rPr lang="pl-PL" b="1" dirty="0" smtClean="0"/>
              <a:t> </a:t>
            </a:r>
            <a:r>
              <a:rPr lang="pl-PL" b="1" dirty="0" err="1" smtClean="0"/>
              <a:t>integration</a:t>
            </a:r>
            <a:r>
              <a:rPr lang="pl-PL" b="1" dirty="0" smtClean="0"/>
              <a:t>; </a:t>
            </a:r>
            <a:r>
              <a:rPr lang="pl-PL" b="1" dirty="0" err="1" smtClean="0"/>
              <a:t>populism</a:t>
            </a:r>
            <a:r>
              <a:rPr lang="pl-PL" b="1" dirty="0" smtClean="0"/>
              <a:t> and </a:t>
            </a:r>
            <a:r>
              <a:rPr lang="pl-PL" b="1" dirty="0" err="1" smtClean="0"/>
              <a:t>rejection</a:t>
            </a:r>
            <a:r>
              <a:rPr lang="pl-PL" b="1" dirty="0" smtClean="0"/>
              <a:t> of the federal </a:t>
            </a:r>
            <a:r>
              <a:rPr lang="pl-PL" b="1" dirty="0" err="1" smtClean="0"/>
              <a:t>vision</a:t>
            </a:r>
            <a:r>
              <a:rPr lang="pl-PL" b="1" dirty="0" smtClean="0"/>
              <a:t> of the EU.</a:t>
            </a:r>
          </a:p>
          <a:p>
            <a:r>
              <a:rPr lang="pl-PL" b="1" dirty="0" err="1" smtClean="0"/>
              <a:t>Brexit</a:t>
            </a:r>
            <a:r>
              <a:rPr lang="pl-PL" b="1" dirty="0" smtClean="0"/>
              <a:t> – the </a:t>
            </a:r>
            <a:r>
              <a:rPr lang="pl-PL" b="1" dirty="0" err="1" smtClean="0"/>
              <a:t>prospect</a:t>
            </a:r>
            <a:r>
              <a:rPr lang="pl-PL" b="1" dirty="0" smtClean="0"/>
              <a:t> of the </a:t>
            </a:r>
            <a:r>
              <a:rPr lang="pl-PL" b="1" dirty="0" err="1" smtClean="0"/>
              <a:t>break</a:t>
            </a:r>
            <a:r>
              <a:rPr lang="pl-PL" b="1" dirty="0" smtClean="0"/>
              <a:t> </a:t>
            </a:r>
            <a:r>
              <a:rPr lang="pl-PL" b="1" dirty="0" err="1" smtClean="0"/>
              <a:t>up</a:t>
            </a:r>
            <a:r>
              <a:rPr lang="pl-PL" b="1" dirty="0" smtClean="0"/>
              <a:t> of the EU?</a:t>
            </a:r>
          </a:p>
          <a:p>
            <a:r>
              <a:rPr lang="pl-PL" b="1" dirty="0" err="1" smtClean="0"/>
              <a:t>Immigration</a:t>
            </a:r>
            <a:r>
              <a:rPr lang="pl-PL" b="1" dirty="0" smtClean="0"/>
              <a:t> </a:t>
            </a:r>
            <a:r>
              <a:rPr lang="pl-PL" b="1" dirty="0" err="1" smtClean="0"/>
              <a:t>issue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2505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	</a:t>
            </a:r>
            <a:r>
              <a:rPr lang="pl-PL" b="1" dirty="0" err="1" smtClean="0"/>
              <a:t>Recapitulation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International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viewed</a:t>
            </a:r>
            <a:r>
              <a:rPr lang="pl-PL" b="1" dirty="0" smtClean="0"/>
              <a:t> </a:t>
            </a:r>
            <a:r>
              <a:rPr lang="pl-PL" b="1" dirty="0" err="1" smtClean="0"/>
              <a:t>differently</a:t>
            </a:r>
            <a:r>
              <a:rPr lang="pl-PL" b="1" dirty="0" smtClean="0"/>
              <a:t> (</a:t>
            </a:r>
            <a:r>
              <a:rPr lang="pl-PL" b="1" dirty="0" err="1" smtClean="0"/>
              <a:t>idealism</a:t>
            </a:r>
            <a:r>
              <a:rPr lang="pl-PL" b="1" dirty="0" smtClean="0"/>
              <a:t>, </a:t>
            </a:r>
            <a:r>
              <a:rPr lang="pl-PL" b="1" dirty="0" err="1" smtClean="0"/>
              <a:t>realism</a:t>
            </a:r>
            <a:r>
              <a:rPr lang="pl-PL" b="1" dirty="0" smtClean="0"/>
              <a:t>, </a:t>
            </a:r>
            <a:r>
              <a:rPr lang="pl-PL" b="1" dirty="0" err="1" smtClean="0"/>
              <a:t>pluralism</a:t>
            </a:r>
            <a:r>
              <a:rPr lang="pl-PL" b="1" dirty="0" smtClean="0"/>
              <a:t>, </a:t>
            </a:r>
            <a:r>
              <a:rPr lang="pl-PL" b="1" dirty="0" err="1" smtClean="0"/>
              <a:t>Marxism</a:t>
            </a:r>
            <a:r>
              <a:rPr lang="pl-PL" b="1" dirty="0" smtClean="0"/>
              <a:t>)</a:t>
            </a:r>
          </a:p>
          <a:p>
            <a:r>
              <a:rPr lang="pl-PL" b="1" dirty="0" smtClean="0"/>
              <a:t>XXI </a:t>
            </a:r>
            <a:r>
              <a:rPr lang="pl-PL" b="1" dirty="0" err="1" smtClean="0"/>
              <a:t>world</a:t>
            </a:r>
            <a:r>
              <a:rPr lang="pl-PL" b="1" dirty="0" smtClean="0"/>
              <a:t> order </a:t>
            </a:r>
            <a:r>
              <a:rPr lang="pl-PL" b="1" dirty="0" err="1" smtClean="0"/>
              <a:t>shifted</a:t>
            </a:r>
            <a:r>
              <a:rPr lang="pl-PL" b="1" dirty="0" smtClean="0"/>
              <a:t> from </a:t>
            </a:r>
            <a:r>
              <a:rPr lang="pl-PL" b="1" dirty="0" err="1" smtClean="0"/>
              <a:t>bipolarity</a:t>
            </a:r>
            <a:r>
              <a:rPr lang="pl-PL" b="1" dirty="0" smtClean="0"/>
              <a:t> to </a:t>
            </a:r>
            <a:r>
              <a:rPr lang="pl-PL" b="1" dirty="0" err="1" smtClean="0"/>
              <a:t>unipolarity</a:t>
            </a:r>
            <a:endParaRPr lang="pl-PL" b="1" dirty="0" smtClean="0"/>
          </a:p>
          <a:p>
            <a:r>
              <a:rPr lang="pl-PL" b="1" dirty="0" err="1" smtClean="0"/>
              <a:t>Multipolarity</a:t>
            </a:r>
            <a:r>
              <a:rPr lang="pl-PL" b="1" dirty="0" smtClean="0"/>
              <a:t> as a </a:t>
            </a:r>
            <a:r>
              <a:rPr lang="pl-PL" b="1" dirty="0" err="1" smtClean="0"/>
              <a:t>threat</a:t>
            </a:r>
            <a:r>
              <a:rPr lang="pl-PL" b="1" dirty="0" smtClean="0"/>
              <a:t> to </a:t>
            </a:r>
            <a:r>
              <a:rPr lang="pl-PL" b="1" dirty="0" err="1" smtClean="0"/>
              <a:t>international</a:t>
            </a:r>
            <a:r>
              <a:rPr lang="pl-PL" b="1" dirty="0" smtClean="0"/>
              <a:t> relations (to the </a:t>
            </a:r>
            <a:r>
              <a:rPr lang="pl-PL" b="1" dirty="0" err="1" smtClean="0"/>
              <a:t>detriment</a:t>
            </a:r>
            <a:r>
              <a:rPr lang="pl-PL" b="1" dirty="0" smtClean="0"/>
              <a:t> of the </a:t>
            </a:r>
            <a:r>
              <a:rPr lang="pl-PL" b="1" dirty="0" err="1" smtClean="0"/>
              <a:t>weak</a:t>
            </a:r>
            <a:r>
              <a:rPr lang="pl-PL" b="1" dirty="0" smtClean="0"/>
              <a:t>)</a:t>
            </a:r>
          </a:p>
          <a:p>
            <a:r>
              <a:rPr lang="pl-PL" b="1" dirty="0" err="1" smtClean="0"/>
              <a:t>Multilateralism</a:t>
            </a:r>
            <a:r>
              <a:rPr lang="pl-PL" b="1" dirty="0" smtClean="0"/>
              <a:t> as </a:t>
            </a:r>
            <a:r>
              <a:rPr lang="pl-PL" b="1" dirty="0" err="1" smtClean="0"/>
              <a:t>an</a:t>
            </a:r>
            <a:r>
              <a:rPr lang="pl-PL" b="1" dirty="0" smtClean="0"/>
              <a:t> </a:t>
            </a:r>
            <a:r>
              <a:rPr lang="pl-PL" b="1" dirty="0" err="1" smtClean="0"/>
              <a:t>opportunity</a:t>
            </a:r>
            <a:r>
              <a:rPr lang="pl-PL" b="1" dirty="0" smtClean="0"/>
              <a:t> (</a:t>
            </a:r>
            <a:r>
              <a:rPr lang="pl-PL" b="1" dirty="0" err="1" smtClean="0"/>
              <a:t>protection</a:t>
            </a:r>
            <a:r>
              <a:rPr lang="pl-PL" b="1" smtClean="0"/>
              <a:t>) to </a:t>
            </a:r>
            <a:r>
              <a:rPr lang="pl-PL" b="1" dirty="0" smtClean="0"/>
              <a:t>the </a:t>
            </a:r>
            <a:r>
              <a:rPr lang="pl-PL" b="1" dirty="0" err="1" smtClean="0"/>
              <a:t>international</a:t>
            </a:r>
            <a:r>
              <a:rPr lang="pl-PL" b="1" dirty="0" smtClean="0"/>
              <a:t> </a:t>
            </a:r>
            <a:r>
              <a:rPr lang="pl-PL" b="1" dirty="0" err="1" smtClean="0"/>
              <a:t>community</a:t>
            </a:r>
            <a:endParaRPr lang="pl-PL" b="1" dirty="0" smtClean="0"/>
          </a:p>
          <a:p>
            <a:r>
              <a:rPr lang="pl-PL" b="1" dirty="0" err="1" smtClean="0"/>
              <a:t>Globalization</a:t>
            </a:r>
            <a:r>
              <a:rPr lang="pl-PL" b="1" dirty="0" smtClean="0"/>
              <a:t> – a </a:t>
            </a:r>
            <a:r>
              <a:rPr lang="pl-PL" b="1" dirty="0" err="1" smtClean="0"/>
              <a:t>complex</a:t>
            </a:r>
            <a:r>
              <a:rPr lang="pl-PL" b="1" dirty="0" smtClean="0"/>
              <a:t> proces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rather</a:t>
            </a:r>
            <a:r>
              <a:rPr lang="pl-PL" b="1" dirty="0" smtClean="0"/>
              <a:t> a set of </a:t>
            </a:r>
            <a:r>
              <a:rPr lang="pl-PL" b="1" dirty="0" err="1" smtClean="0"/>
              <a:t>processes</a:t>
            </a:r>
            <a:endParaRPr lang="pl-PL" b="1" dirty="0" smtClean="0"/>
          </a:p>
          <a:p>
            <a:r>
              <a:rPr lang="pl-PL" b="1" dirty="0" err="1" smtClean="0"/>
              <a:t>Regionalization</a:t>
            </a:r>
            <a:r>
              <a:rPr lang="pl-PL" b="1" dirty="0" smtClean="0"/>
              <a:t> – a </a:t>
            </a:r>
            <a:r>
              <a:rPr lang="pl-PL" b="1" dirty="0" err="1" smtClean="0"/>
              <a:t>response</a:t>
            </a:r>
            <a:r>
              <a:rPr lang="pl-PL" b="1" dirty="0" smtClean="0"/>
              <a:t> to </a:t>
            </a:r>
            <a:r>
              <a:rPr lang="pl-PL" b="1" dirty="0" err="1" smtClean="0"/>
              <a:t>globalisation</a:t>
            </a:r>
            <a:endParaRPr lang="pl-PL" b="1" dirty="0" smtClean="0"/>
          </a:p>
          <a:p>
            <a:r>
              <a:rPr lang="pl-PL" b="1" dirty="0" smtClean="0"/>
              <a:t>The </a:t>
            </a:r>
            <a:r>
              <a:rPr lang="pl-PL" b="1" dirty="0" err="1" smtClean="0"/>
              <a:t>European</a:t>
            </a:r>
            <a:r>
              <a:rPr lang="pl-PL" b="1" dirty="0" smtClean="0"/>
              <a:t> Union – </a:t>
            </a:r>
            <a:r>
              <a:rPr lang="pl-PL" b="1" dirty="0" err="1" smtClean="0"/>
              <a:t>between</a:t>
            </a:r>
            <a:r>
              <a:rPr lang="pl-PL" b="1" dirty="0" smtClean="0"/>
              <a:t> </a:t>
            </a:r>
            <a:r>
              <a:rPr lang="pl-PL" b="1" dirty="0" err="1" smtClean="0"/>
              <a:t>confederation</a:t>
            </a:r>
            <a:r>
              <a:rPr lang="pl-PL" b="1" dirty="0" smtClean="0"/>
              <a:t> and </a:t>
            </a:r>
            <a:r>
              <a:rPr lang="pl-PL" b="1" dirty="0" err="1" smtClean="0"/>
              <a:t>federation</a:t>
            </a:r>
            <a:r>
              <a:rPr lang="pl-PL" b="1" dirty="0" smtClean="0"/>
              <a:t> of independent </a:t>
            </a:r>
            <a:r>
              <a:rPr lang="pl-PL" b="1" dirty="0" err="1" smtClean="0"/>
              <a:t>states</a:t>
            </a:r>
            <a:endParaRPr lang="pl-PL" b="1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939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1768" y="365125"/>
            <a:ext cx="10515600" cy="1325563"/>
          </a:xfrm>
        </p:spPr>
        <p:txBody>
          <a:bodyPr/>
          <a:lstStyle/>
          <a:p>
            <a:pPr algn="ctr"/>
            <a:r>
              <a:rPr lang="pl-PL" b="1" dirty="0" smtClean="0"/>
              <a:t>Global and </a:t>
            </a:r>
            <a:r>
              <a:rPr lang="pl-PL" b="1" dirty="0" err="1" smtClean="0"/>
              <a:t>subnational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 </a:t>
            </a:r>
            <a:r>
              <a:rPr lang="pl-PL" dirty="0" err="1" smtClean="0"/>
              <a:t>analyzed</a:t>
            </a:r>
            <a:r>
              <a:rPr lang="pl-PL" dirty="0" smtClean="0"/>
              <a:t> in the </a:t>
            </a:r>
            <a:r>
              <a:rPr lang="pl-PL" dirty="0" err="1" smtClean="0"/>
              <a:t>lecture</a:t>
            </a:r>
            <a:endParaRPr lang="pl-PL" dirty="0" smtClean="0"/>
          </a:p>
          <a:p>
            <a:r>
              <a:rPr lang="pl-PL" dirty="0" smtClean="0"/>
              <a:t> How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international</a:t>
            </a:r>
            <a:r>
              <a:rPr lang="pl-PL" dirty="0" smtClean="0"/>
              <a:t> and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politics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analyzed</a:t>
            </a:r>
            <a:r>
              <a:rPr lang="pl-PL" dirty="0" smtClean="0"/>
              <a:t> and </a:t>
            </a:r>
            <a:r>
              <a:rPr lang="pl-PL" dirty="0" err="1" smtClean="0"/>
              <a:t>explained</a:t>
            </a:r>
            <a:r>
              <a:rPr lang="pl-PL" dirty="0" smtClean="0"/>
              <a:t>?</a:t>
            </a:r>
          </a:p>
          <a:p>
            <a:r>
              <a:rPr lang="pl-PL" dirty="0" smtClean="0"/>
              <a:t>How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 order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affected</a:t>
            </a:r>
            <a:r>
              <a:rPr lang="pl-PL" dirty="0" smtClean="0"/>
              <a:t> by the end of the </a:t>
            </a:r>
            <a:r>
              <a:rPr lang="pl-PL" dirty="0" err="1" smtClean="0"/>
              <a:t>Cold</a:t>
            </a:r>
            <a:r>
              <a:rPr lang="pl-PL" dirty="0" smtClean="0"/>
              <a:t> War and the </a:t>
            </a:r>
            <a:r>
              <a:rPr lang="pl-PL" dirty="0" err="1" smtClean="0"/>
              <a:t>beginning</a:t>
            </a:r>
            <a:r>
              <a:rPr lang="pl-PL" dirty="0" smtClean="0"/>
              <a:t> of the „war on terror”?</a:t>
            </a:r>
          </a:p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globalisation</a:t>
            </a:r>
            <a:r>
              <a:rPr lang="pl-PL" dirty="0" smtClean="0"/>
              <a:t>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implications</a:t>
            </a:r>
            <a:r>
              <a:rPr lang="pl-PL" dirty="0" smtClean="0"/>
              <a:t> for the </a:t>
            </a:r>
            <a:r>
              <a:rPr lang="pl-PL" dirty="0" err="1" smtClean="0"/>
              <a:t>nation-state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globalization</a:t>
            </a:r>
            <a:r>
              <a:rPr lang="pl-PL" dirty="0" smtClean="0"/>
              <a:t> a </a:t>
            </a:r>
            <a:r>
              <a:rPr lang="pl-PL" dirty="0" err="1" smtClean="0"/>
              <a:t>positive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harmful</a:t>
            </a:r>
            <a:r>
              <a:rPr lang="pl-PL" dirty="0" smtClean="0"/>
              <a:t> </a:t>
            </a:r>
            <a:r>
              <a:rPr lang="pl-PL" dirty="0" err="1" smtClean="0"/>
              <a:t>phenomenon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supranational</a:t>
            </a:r>
            <a:r>
              <a:rPr lang="pl-PL" dirty="0" smtClean="0"/>
              <a:t> </a:t>
            </a:r>
            <a:r>
              <a:rPr lang="pl-PL" dirty="0" err="1" smtClean="0"/>
              <a:t>regional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future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Could</a:t>
            </a:r>
            <a:r>
              <a:rPr lang="pl-PL" dirty="0"/>
              <a:t> </a:t>
            </a:r>
            <a:r>
              <a:rPr lang="pl-PL" dirty="0" smtClean="0"/>
              <a:t>a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be </a:t>
            </a:r>
            <a:r>
              <a:rPr lang="pl-PL" dirty="0" err="1" smtClean="0"/>
              <a:t>established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6437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Theoretical</a:t>
            </a:r>
            <a:r>
              <a:rPr lang="pl-PL" b="1" dirty="0" smtClean="0"/>
              <a:t> </a:t>
            </a:r>
            <a:r>
              <a:rPr lang="pl-PL" b="1" dirty="0" err="1" smtClean="0"/>
              <a:t>schools</a:t>
            </a:r>
            <a:r>
              <a:rPr lang="pl-PL" b="1" dirty="0" smtClean="0"/>
              <a:t> of </a:t>
            </a:r>
            <a:r>
              <a:rPr lang="pl-PL" b="1" dirty="0" err="1" smtClean="0"/>
              <a:t>international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 Modern </a:t>
            </a:r>
            <a:r>
              <a:rPr lang="pl-PL" dirty="0" err="1" smtClean="0"/>
              <a:t>international</a:t>
            </a:r>
            <a:r>
              <a:rPr lang="pl-PL" dirty="0" smtClean="0"/>
              <a:t> system  </a:t>
            </a:r>
          </a:p>
          <a:p>
            <a:r>
              <a:rPr lang="pl-PL" dirty="0" err="1" smtClean="0"/>
              <a:t>created</a:t>
            </a:r>
            <a:r>
              <a:rPr lang="pl-PL" dirty="0" smtClean="0"/>
              <a:t> </a:t>
            </a:r>
            <a:r>
              <a:rPr lang="pl-PL" dirty="0"/>
              <a:t>XVI-XVII </a:t>
            </a:r>
            <a:r>
              <a:rPr lang="pl-PL" dirty="0" smtClean="0"/>
              <a:t>(</a:t>
            </a:r>
            <a:r>
              <a:rPr lang="pl-PL" dirty="0" err="1" smtClean="0"/>
              <a:t>sovereign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) to </a:t>
            </a:r>
            <a:r>
              <a:rPr lang="pl-PL" dirty="0"/>
              <a:t>XX c</a:t>
            </a:r>
            <a:r>
              <a:rPr lang="pl-PL" dirty="0" smtClean="0"/>
              <a:t>. (Europe, USA, Japan, USSR)</a:t>
            </a:r>
          </a:p>
          <a:p>
            <a:r>
              <a:rPr lang="pl-PL" dirty="0" err="1" smtClean="0"/>
              <a:t>Ist</a:t>
            </a:r>
            <a:r>
              <a:rPr lang="pl-PL" dirty="0" smtClean="0"/>
              <a:t> World War; II World War; the </a:t>
            </a:r>
            <a:r>
              <a:rPr lang="pl-PL" dirty="0" err="1" smtClean="0"/>
              <a:t>Cold</a:t>
            </a:r>
            <a:r>
              <a:rPr lang="pl-PL" dirty="0" smtClean="0"/>
              <a:t> War</a:t>
            </a:r>
            <a:endParaRPr lang="pl-PL" dirty="0"/>
          </a:p>
          <a:p>
            <a:endParaRPr lang="pl-PL" dirty="0"/>
          </a:p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theoretical</a:t>
            </a:r>
            <a:r>
              <a:rPr lang="pl-PL" dirty="0" smtClean="0"/>
              <a:t> </a:t>
            </a:r>
            <a:r>
              <a:rPr lang="pl-PL" dirty="0" err="1" smtClean="0"/>
              <a:t>perspectives</a:t>
            </a:r>
            <a:r>
              <a:rPr lang="pl-PL" dirty="0" smtClean="0"/>
              <a:t> for </a:t>
            </a:r>
            <a:r>
              <a:rPr lang="pl-PL" dirty="0" err="1" smtClean="0"/>
              <a:t>understanding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politics</a:t>
            </a:r>
            <a:endParaRPr lang="pl-PL" dirty="0" smtClean="0"/>
          </a:p>
          <a:p>
            <a:r>
              <a:rPr lang="pl-PL" dirty="0" err="1" smtClean="0"/>
              <a:t>Idealism</a:t>
            </a:r>
            <a:endParaRPr lang="pl-PL" dirty="0" smtClean="0"/>
          </a:p>
          <a:p>
            <a:r>
              <a:rPr lang="pl-PL" dirty="0" err="1" smtClean="0"/>
              <a:t>Realism</a:t>
            </a:r>
            <a:endParaRPr lang="pl-PL" dirty="0" smtClean="0"/>
          </a:p>
          <a:p>
            <a:r>
              <a:rPr lang="pl-PL" dirty="0" err="1" smtClean="0"/>
              <a:t>Pluralism</a:t>
            </a:r>
            <a:endParaRPr lang="pl-PL" dirty="0" smtClean="0"/>
          </a:p>
          <a:p>
            <a:r>
              <a:rPr lang="pl-PL" dirty="0" err="1" smtClean="0"/>
              <a:t>Marxism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0736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Idealism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Idealism</a:t>
            </a:r>
            <a:r>
              <a:rPr lang="pl-PL" b="1" dirty="0" smtClean="0"/>
              <a:t> </a:t>
            </a:r>
            <a:r>
              <a:rPr lang="pl-PL" b="1" dirty="0" err="1" smtClean="0"/>
              <a:t>adopts</a:t>
            </a:r>
            <a:r>
              <a:rPr lang="pl-PL" b="1" dirty="0" smtClean="0"/>
              <a:t> a </a:t>
            </a:r>
            <a:r>
              <a:rPr lang="pl-PL" b="1" dirty="0" err="1" smtClean="0"/>
              <a:t>perspective</a:t>
            </a:r>
            <a:r>
              <a:rPr lang="pl-PL" b="1" dirty="0" smtClean="0"/>
              <a:t> of </a:t>
            </a:r>
            <a:r>
              <a:rPr lang="pl-PL" b="1" dirty="0" err="1" smtClean="0"/>
              <a:t>viewing</a:t>
            </a:r>
            <a:r>
              <a:rPr lang="pl-PL" b="1" dirty="0" smtClean="0"/>
              <a:t> international </a:t>
            </a:r>
            <a:r>
              <a:rPr lang="pl-PL" b="1" dirty="0" err="1" smtClean="0"/>
              <a:t>relations</a:t>
            </a:r>
            <a:r>
              <a:rPr lang="pl-PL" b="1" dirty="0" smtClean="0"/>
              <a:t>  </a:t>
            </a:r>
            <a:r>
              <a:rPr lang="pl-PL" b="1" dirty="0" err="1" smtClean="0"/>
              <a:t>based</a:t>
            </a:r>
            <a:r>
              <a:rPr lang="pl-PL" b="1" dirty="0" smtClean="0"/>
              <a:t> upon </a:t>
            </a:r>
            <a:r>
              <a:rPr lang="pl-PL" b="1" dirty="0" err="1" smtClean="0"/>
              <a:t>moral</a:t>
            </a:r>
            <a:r>
              <a:rPr lang="pl-PL" b="1" dirty="0" smtClean="0"/>
              <a:t> </a:t>
            </a:r>
            <a:r>
              <a:rPr lang="pl-PL" b="1" dirty="0" err="1" smtClean="0"/>
              <a:t>principles</a:t>
            </a:r>
            <a:r>
              <a:rPr lang="pl-PL" b="1" dirty="0" smtClean="0"/>
              <a:t> and legal </a:t>
            </a:r>
            <a:r>
              <a:rPr lang="pl-PL" b="1" dirty="0" err="1" smtClean="0"/>
              <a:t>norms</a:t>
            </a:r>
            <a:r>
              <a:rPr lang="pl-PL" b="1" dirty="0" smtClean="0"/>
              <a:t>. </a:t>
            </a:r>
          </a:p>
          <a:p>
            <a:r>
              <a:rPr lang="pl-PL" b="1" dirty="0" err="1" smtClean="0"/>
              <a:t>Sugests</a:t>
            </a:r>
            <a:r>
              <a:rPr lang="pl-PL" b="1" dirty="0" smtClean="0"/>
              <a:t> </a:t>
            </a:r>
            <a:r>
              <a:rPr lang="pl-PL" b="1" dirty="0" err="1" smtClean="0"/>
              <a:t>how</a:t>
            </a:r>
            <a:r>
              <a:rPr lang="pl-PL" b="1" dirty="0" smtClean="0"/>
              <a:t> international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u="sng" dirty="0" err="1" smtClean="0"/>
              <a:t>should</a:t>
            </a:r>
            <a:r>
              <a:rPr lang="pl-PL" b="1" u="sng" dirty="0" smtClean="0"/>
              <a:t> </a:t>
            </a:r>
            <a:r>
              <a:rPr lang="pl-PL" b="1" dirty="0" err="1" smtClean="0"/>
              <a:t>look</a:t>
            </a:r>
            <a:r>
              <a:rPr lang="pl-PL" b="1" dirty="0" smtClean="0"/>
              <a:t> </a:t>
            </a:r>
            <a:r>
              <a:rPr lang="pl-PL" b="1" dirty="0" err="1" smtClean="0"/>
              <a:t>like</a:t>
            </a:r>
            <a:r>
              <a:rPr lang="pl-PL" b="1" dirty="0" smtClean="0"/>
              <a:t> </a:t>
            </a:r>
            <a:r>
              <a:rPr lang="pl-PL" b="1" dirty="0" err="1" smtClean="0"/>
              <a:t>rather</a:t>
            </a:r>
            <a:r>
              <a:rPr lang="pl-PL" b="1" dirty="0" smtClean="0"/>
              <a:t> </a:t>
            </a:r>
            <a:r>
              <a:rPr lang="pl-PL" b="1" dirty="0" err="1" smtClean="0"/>
              <a:t>than</a:t>
            </a:r>
            <a:r>
              <a:rPr lang="pl-PL" b="1" dirty="0" smtClean="0"/>
              <a:t>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really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endParaRPr lang="pl-PL" b="1" dirty="0" smtClean="0"/>
          </a:p>
          <a:p>
            <a:r>
              <a:rPr lang="pl-PL" b="1" dirty="0" err="1" smtClean="0"/>
              <a:t>Precursors</a:t>
            </a:r>
            <a:r>
              <a:rPr lang="pl-PL" b="1" dirty="0" smtClean="0"/>
              <a:t>: </a:t>
            </a:r>
            <a:r>
              <a:rPr lang="pl-PL" dirty="0" smtClean="0"/>
              <a:t>Thomas </a:t>
            </a:r>
            <a:r>
              <a:rPr lang="pl-PL" dirty="0" err="1" smtClean="0"/>
              <a:t>Aquinas</a:t>
            </a:r>
            <a:r>
              <a:rPr lang="pl-PL" dirty="0" smtClean="0"/>
              <a:t> („a </a:t>
            </a:r>
            <a:r>
              <a:rPr lang="pl-PL" dirty="0" err="1" smtClean="0"/>
              <a:t>just</a:t>
            </a:r>
            <a:r>
              <a:rPr lang="pl-PL" dirty="0" smtClean="0"/>
              <a:t> war”); Immanuel Kant („</a:t>
            </a:r>
            <a:r>
              <a:rPr lang="pl-PL" dirty="0" err="1" smtClean="0"/>
              <a:t>pre-world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”; </a:t>
            </a:r>
            <a:r>
              <a:rPr lang="pl-PL" dirty="0" err="1" smtClean="0"/>
              <a:t>morality</a:t>
            </a:r>
            <a:r>
              <a:rPr lang="pl-PL" dirty="0" smtClean="0"/>
              <a:t> and </a:t>
            </a:r>
            <a:r>
              <a:rPr lang="pl-PL" dirty="0" err="1" smtClean="0"/>
              <a:t>reason</a:t>
            </a:r>
            <a:r>
              <a:rPr lang="pl-PL" dirty="0" smtClean="0"/>
              <a:t> for </a:t>
            </a:r>
            <a:r>
              <a:rPr lang="pl-PL" dirty="0" err="1" smtClean="0"/>
              <a:t>universal</a:t>
            </a:r>
            <a:r>
              <a:rPr lang="pl-PL" dirty="0" smtClean="0"/>
              <a:t>, </a:t>
            </a:r>
            <a:r>
              <a:rPr lang="pl-PL" dirty="0" err="1" smtClean="0"/>
              <a:t>lasting</a:t>
            </a:r>
            <a:r>
              <a:rPr lang="pl-PL" dirty="0" smtClean="0"/>
              <a:t> </a:t>
            </a:r>
            <a:r>
              <a:rPr lang="pl-PL" dirty="0" err="1" smtClean="0"/>
              <a:t>peace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Internationalism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human</a:t>
            </a:r>
            <a:r>
              <a:rPr lang="pl-PL" dirty="0" smtClean="0"/>
              <a:t> </a:t>
            </a:r>
            <a:r>
              <a:rPr lang="pl-PL" dirty="0" err="1" smtClean="0"/>
              <a:t>affairs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international </a:t>
            </a:r>
            <a:r>
              <a:rPr lang="pl-PL" dirty="0" err="1" smtClean="0"/>
              <a:t>level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universal</a:t>
            </a:r>
            <a:r>
              <a:rPr lang="pl-PL" dirty="0" smtClean="0"/>
              <a:t> </a:t>
            </a:r>
            <a:r>
              <a:rPr lang="pl-PL" dirty="0" err="1" smtClean="0"/>
              <a:t>principles</a:t>
            </a:r>
            <a:r>
              <a:rPr lang="pl-PL" dirty="0" smtClean="0"/>
              <a:t>, </a:t>
            </a:r>
            <a:r>
              <a:rPr lang="pl-PL" dirty="0" err="1" smtClean="0"/>
              <a:t>harmony</a:t>
            </a:r>
            <a:r>
              <a:rPr lang="pl-PL" dirty="0" smtClean="0"/>
              <a:t> and </a:t>
            </a:r>
            <a:r>
              <a:rPr lang="pl-PL" dirty="0" err="1" smtClean="0"/>
              <a:t>cooperation</a:t>
            </a:r>
            <a:endParaRPr lang="pl-PL" dirty="0" smtClean="0"/>
          </a:p>
          <a:p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vision</a:t>
            </a:r>
            <a:r>
              <a:rPr lang="pl-PL" b="1" dirty="0" smtClean="0"/>
              <a:t> of </a:t>
            </a:r>
            <a:r>
              <a:rPr lang="pl-PL" b="1" dirty="0" err="1" smtClean="0"/>
              <a:t>internationalism</a:t>
            </a:r>
            <a:r>
              <a:rPr lang="pl-PL" b="1" dirty="0" smtClean="0"/>
              <a:t> </a:t>
            </a:r>
            <a:r>
              <a:rPr lang="pl-PL" dirty="0" smtClean="0"/>
              <a:t>– trade and </a:t>
            </a:r>
            <a:r>
              <a:rPr lang="pl-PL" dirty="0" err="1" smtClean="0"/>
              <a:t>cooperation</a:t>
            </a:r>
            <a:r>
              <a:rPr lang="pl-PL" dirty="0" smtClean="0"/>
              <a:t> 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League</a:t>
            </a:r>
            <a:r>
              <a:rPr lang="pl-PL" dirty="0" smtClean="0"/>
              <a:t> of </a:t>
            </a:r>
            <a:r>
              <a:rPr lang="pl-PL" dirty="0" err="1" smtClean="0"/>
              <a:t>Nations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United </a:t>
            </a:r>
            <a:r>
              <a:rPr lang="pl-PL" dirty="0" err="1" smtClean="0"/>
              <a:t>Nations</a:t>
            </a:r>
            <a:endParaRPr lang="pl-PL" dirty="0" smtClean="0"/>
          </a:p>
          <a:p>
            <a:r>
              <a:rPr lang="pl-PL" b="1" dirty="0" err="1" smtClean="0"/>
              <a:t>Neo-idealism</a:t>
            </a:r>
            <a:r>
              <a:rPr lang="pl-PL" b="1" dirty="0" smtClean="0"/>
              <a:t> </a:t>
            </a:r>
            <a:r>
              <a:rPr lang="pl-PL" dirty="0" smtClean="0"/>
              <a:t>–  the1970-1980-ies – </a:t>
            </a:r>
            <a:r>
              <a:rPr lang="pl-PL" b="1" dirty="0" err="1" smtClean="0"/>
              <a:t>doctrine</a:t>
            </a:r>
            <a:r>
              <a:rPr lang="pl-PL" b="1" dirty="0" smtClean="0"/>
              <a:t> of </a:t>
            </a:r>
            <a:r>
              <a:rPr lang="pl-PL" b="1" dirty="0" err="1" smtClean="0"/>
              <a:t>human</a:t>
            </a:r>
            <a:r>
              <a:rPr lang="pl-PL" b="1" dirty="0" smtClean="0"/>
              <a:t> </a:t>
            </a:r>
            <a:r>
              <a:rPr lang="pl-PL" b="1" dirty="0" err="1" smtClean="0"/>
              <a:t>rights</a:t>
            </a:r>
            <a:r>
              <a:rPr lang="pl-PL" dirty="0" smtClean="0"/>
              <a:t>,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peace</a:t>
            </a:r>
            <a:r>
              <a:rPr lang="pl-PL" b="1" dirty="0" smtClean="0"/>
              <a:t> </a:t>
            </a:r>
            <a:r>
              <a:rPr lang="pl-PL" b="1" dirty="0" err="1" smtClean="0"/>
              <a:t>movement</a:t>
            </a:r>
            <a:r>
              <a:rPr lang="pl-PL" b="1" dirty="0" smtClean="0"/>
              <a:t> </a:t>
            </a:r>
            <a:r>
              <a:rPr lang="pl-PL" dirty="0" err="1" smtClean="0"/>
              <a:t>rejecting</a:t>
            </a:r>
            <a:r>
              <a:rPr lang="pl-PL" dirty="0" smtClean="0"/>
              <a:t> 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violence</a:t>
            </a:r>
            <a:r>
              <a:rPr lang="pl-PL" dirty="0" smtClean="0"/>
              <a:t>; a </a:t>
            </a:r>
            <a:r>
              <a:rPr lang="pl-PL" dirty="0" err="1" smtClean="0"/>
              <a:t>concept</a:t>
            </a:r>
            <a:r>
              <a:rPr lang="pl-PL" dirty="0" smtClean="0"/>
              <a:t> of </a:t>
            </a:r>
            <a:r>
              <a:rPr lang="pl-PL" b="1" dirty="0" smtClean="0"/>
              <a:t>„a </a:t>
            </a:r>
            <a:r>
              <a:rPr lang="pl-PL" b="1" dirty="0" err="1" smtClean="0"/>
              <a:t>world</a:t>
            </a:r>
            <a:r>
              <a:rPr lang="pl-PL" b="1" dirty="0" smtClean="0"/>
              <a:t> </a:t>
            </a:r>
            <a:r>
              <a:rPr lang="pl-PL" b="1" dirty="0" err="1" smtClean="0"/>
              <a:t>society</a:t>
            </a:r>
            <a:r>
              <a:rPr lang="pl-PL" b="1" dirty="0" smtClean="0"/>
              <a:t>” </a:t>
            </a:r>
            <a:r>
              <a:rPr lang="pl-PL" dirty="0" err="1" smtClean="0"/>
              <a:t>excluding</a:t>
            </a:r>
            <a:r>
              <a:rPr lang="pl-PL" dirty="0" smtClean="0"/>
              <a:t> 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notion</a:t>
            </a:r>
            <a:r>
              <a:rPr lang="pl-PL" dirty="0" smtClean="0"/>
              <a:t> of </a:t>
            </a:r>
            <a:r>
              <a:rPr lang="pl-PL" dirty="0" err="1" smtClean="0"/>
              <a:t>sovereign</a:t>
            </a:r>
            <a:r>
              <a:rPr lang="pl-PL" dirty="0" smtClean="0"/>
              <a:t> </a:t>
            </a:r>
            <a:r>
              <a:rPr lang="pl-PL" dirty="0" err="1" smtClean="0"/>
              <a:t>nation-states</a:t>
            </a:r>
            <a:r>
              <a:rPr lang="pl-PL" dirty="0" smtClean="0"/>
              <a:t> – </a:t>
            </a:r>
            <a:r>
              <a:rPr lang="pl-PL" dirty="0" err="1" smtClean="0"/>
              <a:t>preferring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and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noncoercive</a:t>
            </a:r>
            <a:r>
              <a:rPr lang="pl-PL" dirty="0" smtClean="0"/>
              <a:t> </a:t>
            </a:r>
            <a:r>
              <a:rPr lang="pl-PL" dirty="0" err="1" smtClean="0"/>
              <a:t>means</a:t>
            </a:r>
            <a:r>
              <a:rPr lang="pl-PL" dirty="0" smtClean="0"/>
              <a:t> of </a:t>
            </a:r>
            <a:r>
              <a:rPr lang="pl-PL" dirty="0" err="1" smtClean="0"/>
              <a:t>solving</a:t>
            </a:r>
            <a:r>
              <a:rPr lang="pl-PL" dirty="0" smtClean="0"/>
              <a:t> </a:t>
            </a:r>
            <a:r>
              <a:rPr lang="pl-PL" dirty="0" err="1" smtClean="0"/>
              <a:t>conflicts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200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</a:t>
            </a:r>
            <a:r>
              <a:rPr lang="pl-PL" b="1" dirty="0" err="1" smtClean="0"/>
              <a:t>Realism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Realist</a:t>
            </a:r>
            <a:r>
              <a:rPr lang="pl-PL" b="1" dirty="0" smtClean="0"/>
              <a:t> </a:t>
            </a:r>
            <a:r>
              <a:rPr lang="pl-PL" b="1" dirty="0" err="1" smtClean="0"/>
              <a:t>perspective</a:t>
            </a:r>
            <a:r>
              <a:rPr lang="pl-PL" b="1" dirty="0" smtClean="0"/>
              <a:t> - </a:t>
            </a:r>
            <a:r>
              <a:rPr lang="pl-PL" dirty="0" err="1" smtClean="0"/>
              <a:t>stresses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importance</a:t>
            </a:r>
            <a:r>
              <a:rPr lang="pl-PL" dirty="0" smtClean="0"/>
              <a:t> of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politics</a:t>
            </a:r>
            <a:r>
              <a:rPr lang="pl-PL" b="1" dirty="0" smtClean="0"/>
              <a:t>.</a:t>
            </a:r>
          </a:p>
          <a:p>
            <a:r>
              <a:rPr lang="pl-PL" b="1" dirty="0" smtClean="0"/>
              <a:t>Power </a:t>
            </a:r>
            <a:r>
              <a:rPr lang="pl-PL" b="1" dirty="0" err="1" smtClean="0"/>
              <a:t>politics</a:t>
            </a:r>
            <a:r>
              <a:rPr lang="pl-PL" b="1" dirty="0" smtClean="0"/>
              <a:t> – </a:t>
            </a:r>
            <a:r>
              <a:rPr lang="pl-PL" dirty="0" smtClean="0"/>
              <a:t>an </a:t>
            </a:r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politics</a:t>
            </a:r>
            <a:r>
              <a:rPr lang="pl-PL" dirty="0" smtClean="0"/>
              <a:t> - </a:t>
            </a:r>
            <a:r>
              <a:rPr lang="pl-PL" dirty="0" err="1" smtClean="0"/>
              <a:t>assumption</a:t>
            </a:r>
            <a:r>
              <a:rPr lang="pl-PL" dirty="0" smtClean="0"/>
              <a:t> – </a:t>
            </a:r>
            <a:r>
              <a:rPr lang="pl-PL" dirty="0" err="1" smtClean="0"/>
              <a:t>pursuit</a:t>
            </a:r>
            <a:r>
              <a:rPr lang="pl-PL" dirty="0" smtClean="0"/>
              <a:t> of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primary</a:t>
            </a:r>
            <a:r>
              <a:rPr lang="pl-PL" dirty="0" smtClean="0"/>
              <a:t> </a:t>
            </a:r>
            <a:r>
              <a:rPr lang="pl-PL" dirty="0" err="1" smtClean="0"/>
              <a:t>human</a:t>
            </a:r>
            <a:r>
              <a:rPr lang="pl-PL" dirty="0" smtClean="0"/>
              <a:t> </a:t>
            </a:r>
            <a:r>
              <a:rPr lang="pl-PL" dirty="0" err="1" smtClean="0"/>
              <a:t>goal</a:t>
            </a:r>
            <a:endParaRPr lang="pl-PL" dirty="0" smtClean="0"/>
          </a:p>
          <a:p>
            <a:r>
              <a:rPr lang="pl-PL" b="1" dirty="0" err="1" smtClean="0"/>
              <a:t>Precursors</a:t>
            </a:r>
            <a:r>
              <a:rPr lang="pl-PL" b="1" dirty="0" smtClean="0"/>
              <a:t>: </a:t>
            </a:r>
            <a:r>
              <a:rPr lang="pl-PL" dirty="0" err="1" smtClean="0"/>
              <a:t>Thucydides</a:t>
            </a:r>
            <a:r>
              <a:rPr lang="pl-PL" dirty="0" smtClean="0"/>
              <a:t> – Greece („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Peloponnesian</a:t>
            </a:r>
            <a:r>
              <a:rPr lang="pl-PL" dirty="0" smtClean="0"/>
              <a:t> War”) – 431 BCE; Sun </a:t>
            </a:r>
            <a:r>
              <a:rPr lang="pl-PL" dirty="0" err="1" smtClean="0"/>
              <a:t>Tzu</a:t>
            </a:r>
            <a:r>
              <a:rPr lang="pl-PL" dirty="0" smtClean="0"/>
              <a:t> – („</a:t>
            </a:r>
            <a:r>
              <a:rPr lang="pl-PL" dirty="0" err="1" smtClean="0"/>
              <a:t>The</a:t>
            </a:r>
            <a:r>
              <a:rPr lang="pl-PL" dirty="0" smtClean="0"/>
              <a:t> Art Of War”) – V c. BCE; N. Machiavelli; T. Hobbes. </a:t>
            </a:r>
          </a:p>
          <a:p>
            <a:r>
              <a:rPr lang="pl-PL" b="1" dirty="0" err="1" smtClean="0"/>
              <a:t>Pursuit</a:t>
            </a:r>
            <a:r>
              <a:rPr lang="pl-PL" b="1" dirty="0" smtClean="0"/>
              <a:t> of national </a:t>
            </a:r>
            <a:r>
              <a:rPr lang="pl-PL" b="1" dirty="0" err="1" smtClean="0"/>
              <a:t>goals</a:t>
            </a:r>
            <a:r>
              <a:rPr lang="pl-PL" b="1" dirty="0" smtClean="0"/>
              <a:t>; </a:t>
            </a:r>
            <a:r>
              <a:rPr lang="pl-PL" dirty="0" smtClean="0"/>
              <a:t>state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actor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stage</a:t>
            </a:r>
            <a:r>
              <a:rPr lang="pl-PL" dirty="0" smtClean="0"/>
              <a:t>;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nation</a:t>
            </a:r>
            <a:r>
              <a:rPr lang="pl-PL" dirty="0" smtClean="0"/>
              <a:t> as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body </a:t>
            </a:r>
            <a:r>
              <a:rPr lang="pl-PL" dirty="0" err="1" smtClean="0"/>
              <a:t>requiring</a:t>
            </a:r>
            <a:r>
              <a:rPr lang="pl-PL" dirty="0" smtClean="0"/>
              <a:t> </a:t>
            </a:r>
            <a:r>
              <a:rPr lang="pl-PL" dirty="0" err="1" smtClean="0"/>
              <a:t>absolute</a:t>
            </a:r>
            <a:r>
              <a:rPr lang="pl-PL" dirty="0" smtClean="0"/>
              <a:t> </a:t>
            </a:r>
            <a:r>
              <a:rPr lang="pl-PL" dirty="0" err="1" smtClean="0"/>
              <a:t>loyalty</a:t>
            </a:r>
            <a:endParaRPr lang="pl-PL" dirty="0" smtClean="0"/>
          </a:p>
          <a:p>
            <a:r>
              <a:rPr lang="pl-PL" b="1" dirty="0" err="1" smtClean="0"/>
              <a:t>Rejects</a:t>
            </a:r>
            <a:r>
              <a:rPr lang="pl-PL" b="1" dirty="0" smtClean="0"/>
              <a:t> a </a:t>
            </a:r>
            <a:r>
              <a:rPr lang="pl-PL" b="1" dirty="0" err="1" smtClean="0"/>
              <a:t>naive</a:t>
            </a:r>
            <a:r>
              <a:rPr lang="pl-PL" b="1" dirty="0" smtClean="0"/>
              <a:t> </a:t>
            </a:r>
            <a:r>
              <a:rPr lang="pl-PL" b="1" dirty="0" err="1" smtClean="0"/>
              <a:t>faith</a:t>
            </a:r>
            <a:r>
              <a:rPr lang="pl-PL" b="1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international law and </a:t>
            </a:r>
            <a:r>
              <a:rPr lang="pl-PL" dirty="0" err="1" smtClean="0"/>
              <a:t>cooperation</a:t>
            </a:r>
            <a:endParaRPr lang="pl-PL" dirty="0" smtClean="0"/>
          </a:p>
          <a:p>
            <a:r>
              <a:rPr lang="pl-PL" b="1" dirty="0" err="1" smtClean="0"/>
              <a:t>Instead</a:t>
            </a:r>
            <a:r>
              <a:rPr lang="pl-PL" b="1" dirty="0" smtClean="0"/>
              <a:t>,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prefer</a:t>
            </a:r>
            <a:r>
              <a:rPr lang="pl-PL" dirty="0" smtClean="0"/>
              <a:t> </a:t>
            </a:r>
            <a:r>
              <a:rPr lang="pl-PL" b="1" dirty="0" smtClean="0"/>
              <a:t>a </a:t>
            </a:r>
            <a:r>
              <a:rPr lang="pl-PL" b="1" dirty="0" err="1" smtClean="0"/>
              <a:t>balance</a:t>
            </a:r>
            <a:r>
              <a:rPr lang="pl-PL" b="1" dirty="0" smtClean="0"/>
              <a:t> of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– </a:t>
            </a:r>
            <a:r>
              <a:rPr lang="pl-PL" dirty="0" err="1" smtClean="0"/>
              <a:t>lasting</a:t>
            </a:r>
            <a:r>
              <a:rPr lang="pl-PL" dirty="0" smtClean="0"/>
              <a:t> </a:t>
            </a:r>
            <a:r>
              <a:rPr lang="pl-PL" dirty="0" err="1" smtClean="0"/>
              <a:t>peace</a:t>
            </a:r>
            <a:r>
              <a:rPr lang="pl-PL" dirty="0" smtClean="0"/>
              <a:t> („Si vis </a:t>
            </a:r>
            <a:r>
              <a:rPr lang="pl-PL" dirty="0" err="1" smtClean="0"/>
              <a:t>pacem</a:t>
            </a:r>
            <a:r>
              <a:rPr lang="pl-PL" dirty="0" smtClean="0"/>
              <a:t> para </a:t>
            </a:r>
            <a:r>
              <a:rPr lang="pl-PL" dirty="0" err="1" smtClean="0"/>
              <a:t>bellum</a:t>
            </a:r>
            <a:r>
              <a:rPr lang="pl-PL" dirty="0" smtClean="0"/>
              <a:t>”)</a:t>
            </a:r>
          </a:p>
          <a:p>
            <a:r>
              <a:rPr lang="pl-PL" b="1" dirty="0" smtClean="0"/>
              <a:t>Hierarchy of </a:t>
            </a:r>
            <a:r>
              <a:rPr lang="pl-PL" b="1" dirty="0" err="1" smtClean="0"/>
              <a:t>states</a:t>
            </a:r>
            <a:r>
              <a:rPr lang="pl-PL" b="1" dirty="0" smtClean="0"/>
              <a:t> – </a:t>
            </a:r>
            <a:r>
              <a:rPr lang="pl-PL" dirty="0" err="1" smtClean="0"/>
              <a:t>superpowers</a:t>
            </a:r>
            <a:r>
              <a:rPr lang="pl-PL" dirty="0" smtClean="0"/>
              <a:t> </a:t>
            </a:r>
            <a:r>
              <a:rPr lang="pl-PL" dirty="0" err="1" smtClean="0"/>
              <a:t>dictate</a:t>
            </a:r>
            <a:r>
              <a:rPr lang="pl-PL" dirty="0" smtClean="0"/>
              <a:t> </a:t>
            </a:r>
            <a:r>
              <a:rPr lang="pl-PL" dirty="0" err="1" smtClean="0"/>
              <a:t>conditions</a:t>
            </a:r>
            <a:r>
              <a:rPr lang="pl-PL" b="1" dirty="0" smtClean="0"/>
              <a:t> </a:t>
            </a:r>
          </a:p>
          <a:p>
            <a:r>
              <a:rPr lang="pl-PL" b="1" dirty="0" err="1" smtClean="0"/>
              <a:t>Neo-realism</a:t>
            </a:r>
            <a:r>
              <a:rPr lang="pl-PL" b="1" dirty="0" smtClean="0"/>
              <a:t> – </a:t>
            </a:r>
            <a:r>
              <a:rPr lang="pl-PL" dirty="0" err="1" smtClean="0"/>
              <a:t>power</a:t>
            </a:r>
            <a:r>
              <a:rPr lang="pl-PL" dirty="0" smtClean="0"/>
              <a:t> as central </a:t>
            </a:r>
            <a:r>
              <a:rPr lang="pl-PL" dirty="0" err="1" smtClean="0"/>
              <a:t>notion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Criticised</a:t>
            </a:r>
            <a:r>
              <a:rPr lang="pl-PL" dirty="0" smtClean="0"/>
              <a:t> for </a:t>
            </a:r>
            <a:r>
              <a:rPr lang="pl-PL" b="1" dirty="0" err="1" smtClean="0"/>
              <a:t>divorcing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from</a:t>
            </a:r>
            <a:r>
              <a:rPr lang="pl-PL" b="1" dirty="0" smtClean="0"/>
              <a:t> </a:t>
            </a:r>
            <a:r>
              <a:rPr lang="pl-PL" b="1" dirty="0" err="1" smtClean="0"/>
              <a:t>morality</a:t>
            </a:r>
            <a:r>
              <a:rPr lang="pl-PL" b="1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thus</a:t>
            </a:r>
            <a:r>
              <a:rPr lang="pl-PL" dirty="0" smtClean="0"/>
              <a:t> </a:t>
            </a:r>
            <a:r>
              <a:rPr lang="pl-PL" dirty="0" err="1" smtClean="0"/>
              <a:t>intensifying</a:t>
            </a:r>
            <a:r>
              <a:rPr lang="pl-PL" dirty="0" smtClean="0"/>
              <a:t> </a:t>
            </a:r>
            <a:r>
              <a:rPr lang="pl-PL" dirty="0" err="1" smtClean="0"/>
              <a:t>arms</a:t>
            </a:r>
            <a:r>
              <a:rPr lang="pl-PL" dirty="0" smtClean="0"/>
              <a:t> race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246442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Pluralism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Pluralist</a:t>
            </a:r>
            <a:r>
              <a:rPr lang="pl-PL" b="1" dirty="0" smtClean="0"/>
              <a:t> </a:t>
            </a:r>
            <a:r>
              <a:rPr lang="pl-PL" b="1" dirty="0" err="1" smtClean="0"/>
              <a:t>theory</a:t>
            </a:r>
            <a:r>
              <a:rPr lang="pl-PL" b="1" dirty="0" smtClean="0"/>
              <a:t> of international </a:t>
            </a:r>
            <a:r>
              <a:rPr lang="pl-PL" b="1" dirty="0" err="1" smtClean="0"/>
              <a:t>politics</a:t>
            </a:r>
            <a:r>
              <a:rPr lang="pl-PL" b="1" dirty="0" smtClean="0"/>
              <a:t>  </a:t>
            </a:r>
            <a:r>
              <a:rPr lang="pl-PL" b="1" dirty="0" err="1" smtClean="0"/>
              <a:t>points</a:t>
            </a:r>
            <a:r>
              <a:rPr lang="pl-PL" b="1" dirty="0" smtClean="0"/>
              <a:t> to a </a:t>
            </a:r>
            <a:r>
              <a:rPr lang="pl-PL" b="1" dirty="0" err="1" smtClean="0"/>
              <a:t>mixed-actor</a:t>
            </a:r>
            <a:r>
              <a:rPr lang="pl-PL" b="1" dirty="0" smtClean="0"/>
              <a:t> model and </a:t>
            </a:r>
            <a:r>
              <a:rPr lang="pl-PL" b="1" dirty="0" err="1" smtClean="0"/>
              <a:t>growing</a:t>
            </a:r>
            <a:r>
              <a:rPr lang="pl-PL" b="1" dirty="0" smtClean="0"/>
              <a:t> </a:t>
            </a:r>
            <a:r>
              <a:rPr lang="pl-PL" b="1" dirty="0" err="1" smtClean="0"/>
              <a:t>diffusion</a:t>
            </a:r>
            <a:r>
              <a:rPr lang="pl-PL" b="1" dirty="0" smtClean="0"/>
              <a:t> of </a:t>
            </a:r>
            <a:r>
              <a:rPr lang="pl-PL" b="1" dirty="0" err="1" smtClean="0"/>
              <a:t>power</a:t>
            </a:r>
            <a:r>
              <a:rPr lang="pl-PL" b="1" dirty="0" smtClean="0"/>
              <a:t>. </a:t>
            </a:r>
          </a:p>
          <a:p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values</a:t>
            </a:r>
            <a:r>
              <a:rPr lang="pl-PL" b="1" dirty="0" smtClean="0"/>
              <a:t> and </a:t>
            </a:r>
            <a:r>
              <a:rPr lang="pl-PL" b="1" dirty="0" err="1" smtClean="0"/>
              <a:t>ideas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diffusion</a:t>
            </a:r>
            <a:r>
              <a:rPr lang="pl-PL" dirty="0" smtClean="0"/>
              <a:t> of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among</a:t>
            </a:r>
            <a:r>
              <a:rPr lang="pl-PL" dirty="0" smtClean="0"/>
              <a:t> a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competing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; </a:t>
            </a:r>
            <a:r>
              <a:rPr lang="pl-PL" dirty="0" err="1" smtClean="0"/>
              <a:t>undermining</a:t>
            </a:r>
            <a:r>
              <a:rPr lang="pl-PL" dirty="0" smtClean="0"/>
              <a:t> 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position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state</a:t>
            </a:r>
          </a:p>
          <a:p>
            <a:r>
              <a:rPr lang="pl-PL" b="1" dirty="0" err="1" smtClean="0"/>
              <a:t>Transnational</a:t>
            </a:r>
            <a:r>
              <a:rPr lang="pl-PL" b="1" dirty="0" smtClean="0"/>
              <a:t> </a:t>
            </a:r>
            <a:r>
              <a:rPr lang="pl-PL" b="1" dirty="0" err="1" smtClean="0"/>
              <a:t>actors</a:t>
            </a:r>
            <a:r>
              <a:rPr lang="pl-PL" b="1" dirty="0" smtClean="0"/>
              <a:t> </a:t>
            </a:r>
            <a:r>
              <a:rPr lang="pl-PL" b="1" dirty="0" err="1" smtClean="0"/>
              <a:t>increasingly</a:t>
            </a:r>
            <a:r>
              <a:rPr lang="pl-PL" b="1" dirty="0" smtClean="0"/>
              <a:t> </a:t>
            </a:r>
            <a:r>
              <a:rPr lang="pl-PL" b="1" dirty="0" err="1" smtClean="0"/>
              <a:t>influential</a:t>
            </a:r>
            <a:r>
              <a:rPr lang="pl-PL" b="1" dirty="0" smtClean="0"/>
              <a:t> on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r>
              <a:rPr lang="pl-PL" b="1" dirty="0" smtClean="0"/>
              <a:t> </a:t>
            </a:r>
            <a:r>
              <a:rPr lang="pl-PL" b="1" dirty="0" err="1" smtClean="0"/>
              <a:t>stage</a:t>
            </a:r>
            <a:r>
              <a:rPr lang="pl-PL" dirty="0" smtClean="0"/>
              <a:t>: </a:t>
            </a:r>
            <a:r>
              <a:rPr lang="pl-PL" b="1" dirty="0" err="1" smtClean="0"/>
              <a:t>MNCs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multinational</a:t>
            </a:r>
            <a:r>
              <a:rPr lang="pl-PL" dirty="0" smtClean="0"/>
              <a:t> </a:t>
            </a:r>
            <a:r>
              <a:rPr lang="pl-PL" dirty="0" err="1" smtClean="0"/>
              <a:t>corporations</a:t>
            </a:r>
            <a:r>
              <a:rPr lang="pl-PL" dirty="0" smtClean="0"/>
              <a:t>), </a:t>
            </a:r>
            <a:r>
              <a:rPr lang="pl-PL" b="1" dirty="0" err="1" smtClean="0"/>
              <a:t>NGOs</a:t>
            </a:r>
            <a:r>
              <a:rPr lang="pl-PL" dirty="0" smtClean="0"/>
              <a:t> (</a:t>
            </a:r>
            <a:r>
              <a:rPr lang="pl-PL" dirty="0" err="1" smtClean="0"/>
              <a:t>nongovernmental</a:t>
            </a:r>
            <a:r>
              <a:rPr lang="pl-PL" dirty="0" smtClean="0"/>
              <a:t> </a:t>
            </a:r>
            <a:r>
              <a:rPr lang="pl-PL" dirty="0" err="1" smtClean="0"/>
              <a:t>organizations</a:t>
            </a:r>
            <a:r>
              <a:rPr lang="pl-PL" dirty="0" smtClean="0"/>
              <a:t>)</a:t>
            </a:r>
          </a:p>
          <a:p>
            <a:r>
              <a:rPr lang="pl-PL" b="1" dirty="0" smtClean="0"/>
              <a:t>International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shaped</a:t>
            </a:r>
            <a:r>
              <a:rPr lang="pl-PL" b="1" dirty="0" smtClean="0"/>
              <a:t> by a much </a:t>
            </a:r>
            <a:r>
              <a:rPr lang="pl-PL" b="1" dirty="0" err="1" smtClean="0"/>
              <a:t>borader</a:t>
            </a:r>
            <a:r>
              <a:rPr lang="pl-PL" b="1" dirty="0" smtClean="0"/>
              <a:t> </a:t>
            </a:r>
            <a:r>
              <a:rPr lang="pl-PL" b="1" dirty="0" err="1" smtClean="0"/>
              <a:t>range</a:t>
            </a:r>
            <a:r>
              <a:rPr lang="pl-PL" b="1" dirty="0" smtClean="0"/>
              <a:t> of </a:t>
            </a:r>
            <a:r>
              <a:rPr lang="pl-PL" b="1" dirty="0" err="1" smtClean="0"/>
              <a:t>interests</a:t>
            </a:r>
            <a:endParaRPr lang="pl-PL" b="1" dirty="0" smtClean="0"/>
          </a:p>
          <a:p>
            <a:r>
              <a:rPr lang="pl-PL" b="1" dirty="0" smtClean="0"/>
              <a:t>Greenpeace, Coca-Cola,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Papacy</a:t>
            </a:r>
            <a:r>
              <a:rPr lang="pl-PL" b="1" dirty="0" smtClean="0"/>
              <a:t> </a:t>
            </a:r>
            <a:r>
              <a:rPr lang="pl-PL" dirty="0" smtClean="0"/>
              <a:t>and so on– </a:t>
            </a:r>
            <a:r>
              <a:rPr lang="pl-PL" b="1" dirty="0" err="1" smtClean="0"/>
              <a:t>actors</a:t>
            </a:r>
            <a:r>
              <a:rPr lang="pl-PL" b="1" dirty="0" smtClean="0"/>
              <a:t> </a:t>
            </a:r>
            <a:r>
              <a:rPr lang="pl-PL" b="1" dirty="0" err="1" smtClean="0"/>
              <a:t>equal</a:t>
            </a:r>
            <a:r>
              <a:rPr lang="pl-PL" b="1" dirty="0" smtClean="0"/>
              <a:t> to </a:t>
            </a:r>
            <a:r>
              <a:rPr lang="pl-PL" b="1" dirty="0" err="1" smtClean="0"/>
              <a:t>states</a:t>
            </a:r>
            <a:endParaRPr lang="pl-PL" b="1" dirty="0" smtClean="0"/>
          </a:p>
          <a:p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prefers</a:t>
            </a:r>
            <a:r>
              <a:rPr lang="pl-PL" b="1" dirty="0" smtClean="0"/>
              <a:t> </a:t>
            </a:r>
            <a:r>
              <a:rPr lang="pl-PL" b="1" dirty="0" err="1" smtClean="0"/>
              <a:t>cooperation</a:t>
            </a:r>
            <a:r>
              <a:rPr lang="pl-PL" b="1" dirty="0" smtClean="0"/>
              <a:t> and </a:t>
            </a:r>
            <a:r>
              <a:rPr lang="pl-PL" b="1" dirty="0" err="1" smtClean="0"/>
              <a:t>integration</a:t>
            </a:r>
            <a:r>
              <a:rPr lang="pl-PL" dirty="0" smtClean="0"/>
              <a:t> as </a:t>
            </a:r>
            <a:r>
              <a:rPr lang="pl-PL" dirty="0" err="1" smtClean="0"/>
              <a:t>unavoidable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today’s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208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Marxism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Differs</a:t>
            </a:r>
            <a:r>
              <a:rPr lang="pl-PL" b="1" dirty="0" smtClean="0"/>
              <a:t> </a:t>
            </a:r>
            <a:r>
              <a:rPr lang="pl-PL" b="1" dirty="0" err="1" smtClean="0"/>
              <a:t>from</a:t>
            </a:r>
            <a:r>
              <a:rPr lang="pl-PL" b="1" dirty="0" smtClean="0"/>
              <a:t> </a:t>
            </a:r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theories</a:t>
            </a:r>
            <a:r>
              <a:rPr lang="pl-PL" b="1" dirty="0" smtClean="0"/>
              <a:t> </a:t>
            </a:r>
            <a:r>
              <a:rPr lang="pl-PL" dirty="0" smtClean="0"/>
              <a:t>- </a:t>
            </a:r>
            <a:r>
              <a:rPr lang="pl-PL" dirty="0" err="1" smtClean="0"/>
              <a:t>stresses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primacy</a:t>
            </a:r>
            <a:r>
              <a:rPr lang="pl-PL" dirty="0" smtClean="0"/>
              <a:t> of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and </a:t>
            </a:r>
            <a:r>
              <a:rPr lang="pl-PL" dirty="0" err="1" smtClean="0"/>
              <a:t>the</a:t>
            </a:r>
            <a:r>
              <a:rPr lang="pl-PL" dirty="0" smtClean="0"/>
              <a:t> role of international capital</a:t>
            </a:r>
          </a:p>
          <a:p>
            <a:r>
              <a:rPr lang="pl-PL" b="1" dirty="0" smtClean="0"/>
              <a:t>Marx </a:t>
            </a:r>
            <a:r>
              <a:rPr lang="pl-PL" b="1" dirty="0" err="1" smtClean="0"/>
              <a:t>referred</a:t>
            </a:r>
            <a:r>
              <a:rPr lang="pl-PL" b="1" dirty="0" smtClean="0"/>
              <a:t> </a:t>
            </a:r>
            <a:r>
              <a:rPr lang="pl-PL" b="1" dirty="0" err="1" smtClean="0"/>
              <a:t>only</a:t>
            </a:r>
            <a:r>
              <a:rPr lang="pl-PL" b="1" dirty="0" smtClean="0"/>
              <a:t> to national </a:t>
            </a:r>
            <a:r>
              <a:rPr lang="pl-PL" b="1" dirty="0" err="1" smtClean="0"/>
              <a:t>capitalism</a:t>
            </a:r>
            <a:r>
              <a:rPr lang="pl-PL" b="1" dirty="0" smtClean="0"/>
              <a:t> </a:t>
            </a:r>
            <a:r>
              <a:rPr lang="pl-PL" dirty="0" smtClean="0"/>
              <a:t>but </a:t>
            </a:r>
            <a:r>
              <a:rPr lang="pl-PL" dirty="0" err="1" smtClean="0"/>
              <a:t>emphasized</a:t>
            </a:r>
            <a:r>
              <a:rPr lang="pl-PL" dirty="0" smtClean="0"/>
              <a:t> cross-national </a:t>
            </a:r>
            <a:r>
              <a:rPr lang="pl-PL" dirty="0" err="1" smtClean="0"/>
              <a:t>divisions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 (the </a:t>
            </a:r>
            <a:r>
              <a:rPr lang="pl-PL" dirty="0" err="1" smtClean="0"/>
              <a:t>possesing</a:t>
            </a:r>
            <a:r>
              <a:rPr lang="pl-PL" dirty="0" smtClean="0"/>
              <a:t> and </a:t>
            </a:r>
            <a:r>
              <a:rPr lang="pl-PL" dirty="0" err="1" smtClean="0"/>
              <a:t>exploited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This</a:t>
            </a:r>
            <a:r>
              <a:rPr lang="pl-PL" b="1" dirty="0" smtClean="0"/>
              <a:t> </a:t>
            </a:r>
            <a:r>
              <a:rPr lang="pl-PL" b="1" dirty="0" err="1" smtClean="0"/>
              <a:t>theory</a:t>
            </a:r>
            <a:r>
              <a:rPr lang="pl-PL" b="1" dirty="0" smtClean="0"/>
              <a:t> </a:t>
            </a:r>
            <a:r>
              <a:rPr lang="pl-PL" b="1" dirty="0" err="1" smtClean="0"/>
              <a:t>offers</a:t>
            </a:r>
            <a:r>
              <a:rPr lang="pl-PL" b="1" dirty="0" smtClean="0"/>
              <a:t> a </a:t>
            </a:r>
            <a:r>
              <a:rPr lang="pl-PL" b="1" dirty="0" err="1" smtClean="0"/>
              <a:t>horizontal</a:t>
            </a:r>
            <a:r>
              <a:rPr lang="pl-PL" b="1" dirty="0" smtClean="0"/>
              <a:t> </a:t>
            </a:r>
            <a:r>
              <a:rPr lang="pl-PL" b="1" dirty="0" err="1" smtClean="0"/>
              <a:t>organization</a:t>
            </a:r>
            <a:r>
              <a:rPr lang="pl-PL" b="1" dirty="0" smtClean="0"/>
              <a:t> of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dirty="0" smtClean="0"/>
              <a:t>(international </a:t>
            </a:r>
            <a:r>
              <a:rPr lang="pl-PL" dirty="0" err="1" smtClean="0"/>
              <a:t>class</a:t>
            </a:r>
            <a:r>
              <a:rPr lang="pl-PL" dirty="0" smtClean="0"/>
              <a:t>) </a:t>
            </a:r>
            <a:r>
              <a:rPr lang="pl-PL" dirty="0" err="1" smtClean="0"/>
              <a:t>unlike</a:t>
            </a:r>
            <a:r>
              <a:rPr lang="pl-PL" dirty="0" smtClean="0"/>
              <a:t> </a:t>
            </a:r>
            <a:r>
              <a:rPr lang="pl-PL" dirty="0" err="1" smtClean="0"/>
              <a:t>realistic</a:t>
            </a:r>
            <a:r>
              <a:rPr lang="pl-PL" dirty="0" smtClean="0"/>
              <a:t>  and </a:t>
            </a:r>
            <a:r>
              <a:rPr lang="pl-PL" dirty="0" err="1" smtClean="0"/>
              <a:t>pluralist</a:t>
            </a:r>
            <a:r>
              <a:rPr lang="pl-PL" dirty="0" smtClean="0"/>
              <a:t> </a:t>
            </a:r>
            <a:r>
              <a:rPr lang="pl-PL" dirty="0" err="1" smtClean="0"/>
              <a:t>offering</a:t>
            </a:r>
            <a:r>
              <a:rPr lang="pl-PL" dirty="0" smtClean="0"/>
              <a:t> </a:t>
            </a:r>
            <a:r>
              <a:rPr lang="pl-PL" dirty="0" err="1" smtClean="0"/>
              <a:t>vertical</a:t>
            </a:r>
            <a:r>
              <a:rPr lang="pl-PL" dirty="0" smtClean="0"/>
              <a:t> </a:t>
            </a:r>
            <a:r>
              <a:rPr lang="pl-PL" dirty="0" err="1" smtClean="0"/>
              <a:t>organization</a:t>
            </a:r>
            <a:r>
              <a:rPr lang="pl-PL" dirty="0" smtClean="0"/>
              <a:t> of </a:t>
            </a:r>
            <a:r>
              <a:rPr lang="pl-PL" dirty="0" err="1" smtClean="0"/>
              <a:t>power</a:t>
            </a:r>
            <a:r>
              <a:rPr lang="pl-PL" dirty="0" smtClean="0"/>
              <a:t> (</a:t>
            </a:r>
            <a:r>
              <a:rPr lang="pl-PL" dirty="0" err="1" smtClean="0"/>
              <a:t>states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Lenin’s</a:t>
            </a:r>
            <a:r>
              <a:rPr lang="pl-PL" b="1" dirty="0" smtClean="0"/>
              <a:t> </a:t>
            </a:r>
            <a:r>
              <a:rPr lang="pl-PL" b="1" dirty="0" err="1" smtClean="0"/>
              <a:t>imperialism</a:t>
            </a:r>
            <a:r>
              <a:rPr lang="pl-PL" b="1" dirty="0" smtClean="0"/>
              <a:t>  </a:t>
            </a:r>
            <a:r>
              <a:rPr lang="pl-PL" dirty="0" smtClean="0"/>
              <a:t>-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stage</a:t>
            </a:r>
            <a:r>
              <a:rPr lang="pl-PL" dirty="0" smtClean="0"/>
              <a:t> of </a:t>
            </a:r>
            <a:r>
              <a:rPr lang="pl-PL" dirty="0" err="1" smtClean="0"/>
              <a:t>capitalism</a:t>
            </a:r>
            <a:r>
              <a:rPr lang="pl-PL" dirty="0" smtClean="0"/>
              <a:t> – </a:t>
            </a:r>
            <a:r>
              <a:rPr lang="pl-PL" dirty="0" err="1" smtClean="0"/>
              <a:t>conflicting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r>
              <a:rPr lang="pl-PL" dirty="0" smtClean="0"/>
              <a:t> of </a:t>
            </a:r>
            <a:r>
              <a:rPr lang="pl-PL" dirty="0" err="1" smtClean="0"/>
              <a:t>capitalist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</a:t>
            </a:r>
            <a:r>
              <a:rPr lang="pl-PL" dirty="0" err="1" smtClean="0"/>
              <a:t>brought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a </a:t>
            </a:r>
            <a:r>
              <a:rPr lang="pl-PL" dirty="0" err="1" smtClean="0"/>
              <a:t>dangerous</a:t>
            </a:r>
            <a:r>
              <a:rPr lang="pl-PL" dirty="0" smtClean="0"/>
              <a:t> </a:t>
            </a:r>
            <a:r>
              <a:rPr lang="pl-PL" dirty="0" err="1" smtClean="0"/>
              <a:t>military</a:t>
            </a:r>
            <a:r>
              <a:rPr lang="pl-PL" dirty="0" smtClean="0"/>
              <a:t> </a:t>
            </a:r>
            <a:r>
              <a:rPr lang="pl-PL" dirty="0" err="1" smtClean="0"/>
              <a:t>conflict</a:t>
            </a:r>
            <a:r>
              <a:rPr lang="pl-PL" dirty="0" smtClean="0"/>
              <a:t> (WWI)</a:t>
            </a:r>
          </a:p>
          <a:p>
            <a:r>
              <a:rPr lang="pl-PL" b="1" dirty="0" err="1" smtClean="0"/>
              <a:t>Neo-Marxism</a:t>
            </a:r>
            <a:r>
              <a:rPr lang="pl-PL" dirty="0" smtClean="0"/>
              <a:t> – </a:t>
            </a:r>
            <a:r>
              <a:rPr lang="pl-PL" dirty="0" err="1" smtClean="0"/>
              <a:t>analyzes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global capital – </a:t>
            </a:r>
            <a:r>
              <a:rPr lang="pl-PL" dirty="0" err="1" smtClean="0"/>
              <a:t>transnational</a:t>
            </a:r>
            <a:r>
              <a:rPr lang="pl-PL" dirty="0" smtClean="0"/>
              <a:t> </a:t>
            </a:r>
            <a:r>
              <a:rPr lang="pl-PL" dirty="0" err="1" smtClean="0"/>
              <a:t>corporations</a:t>
            </a:r>
            <a:r>
              <a:rPr lang="pl-PL" dirty="0" smtClean="0"/>
              <a:t> – </a:t>
            </a:r>
            <a:r>
              <a:rPr lang="pl-PL" dirty="0" err="1" smtClean="0"/>
              <a:t>world’s</a:t>
            </a:r>
            <a:r>
              <a:rPr lang="pl-PL" dirty="0" smtClean="0"/>
              <a:t> </a:t>
            </a:r>
            <a:r>
              <a:rPr lang="pl-PL" dirty="0" err="1" smtClean="0"/>
              <a:t>division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core</a:t>
            </a:r>
            <a:r>
              <a:rPr lang="pl-PL" dirty="0" smtClean="0"/>
              <a:t> and </a:t>
            </a:r>
            <a:r>
              <a:rPr lang="pl-PL" dirty="0" err="1" smtClean="0"/>
              <a:t>peripherial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5245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XXI-</a:t>
            </a:r>
            <a:r>
              <a:rPr lang="pl-PL" b="1" dirty="0" err="1" smtClean="0"/>
              <a:t>century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r>
              <a:rPr lang="pl-PL" b="1" dirty="0" smtClean="0"/>
              <a:t> order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From </a:t>
            </a:r>
            <a:r>
              <a:rPr lang="pl-PL" b="1" dirty="0" err="1" smtClean="0"/>
              <a:t>bipolarity</a:t>
            </a:r>
            <a:r>
              <a:rPr lang="pl-PL" b="1" dirty="0" smtClean="0"/>
              <a:t> to </a:t>
            </a:r>
            <a:r>
              <a:rPr lang="pl-PL" b="1" dirty="0" err="1" smtClean="0"/>
              <a:t>unipolarity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Cold</a:t>
            </a:r>
            <a:r>
              <a:rPr lang="pl-PL" dirty="0" smtClean="0"/>
              <a:t> War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consequences</a:t>
            </a:r>
            <a:endParaRPr lang="pl-PL" dirty="0" smtClean="0"/>
          </a:p>
          <a:p>
            <a:r>
              <a:rPr lang="pl-PL" b="1" dirty="0" err="1" smtClean="0"/>
              <a:t>Bipolar</a:t>
            </a:r>
            <a:r>
              <a:rPr lang="pl-PL" b="1" dirty="0" smtClean="0"/>
              <a:t> system </a:t>
            </a:r>
            <a:r>
              <a:rPr lang="pl-PL" dirty="0" smtClean="0"/>
              <a:t>– </a:t>
            </a:r>
            <a:r>
              <a:rPr lang="pl-PL" dirty="0" err="1" smtClean="0"/>
              <a:t>superpowers</a:t>
            </a:r>
            <a:r>
              <a:rPr lang="pl-PL" dirty="0" smtClean="0"/>
              <a:t> and </a:t>
            </a:r>
            <a:r>
              <a:rPr lang="pl-PL" dirty="0" err="1" smtClean="0"/>
              <a:t>balance</a:t>
            </a:r>
            <a:r>
              <a:rPr lang="pl-PL" dirty="0" smtClean="0"/>
              <a:t> of </a:t>
            </a:r>
            <a:r>
              <a:rPr lang="pl-PL" dirty="0" err="1" smtClean="0"/>
              <a:t>power</a:t>
            </a:r>
            <a:r>
              <a:rPr lang="pl-PL" dirty="0" smtClean="0"/>
              <a:t> (</a:t>
            </a:r>
            <a:r>
              <a:rPr lang="pl-PL" dirty="0" err="1" smtClean="0"/>
              <a:t>Mutually</a:t>
            </a:r>
            <a:r>
              <a:rPr lang="pl-PL" dirty="0" smtClean="0"/>
              <a:t> </a:t>
            </a:r>
            <a:r>
              <a:rPr lang="pl-PL" dirty="0" err="1" smtClean="0"/>
              <a:t>Assured</a:t>
            </a:r>
            <a:r>
              <a:rPr lang="pl-PL" dirty="0" smtClean="0"/>
              <a:t> </a:t>
            </a:r>
            <a:r>
              <a:rPr lang="pl-PL" dirty="0" err="1" smtClean="0"/>
              <a:t>Destruction</a:t>
            </a:r>
            <a:r>
              <a:rPr lang="pl-PL" dirty="0" smtClean="0"/>
              <a:t> – MAD)</a:t>
            </a:r>
          </a:p>
          <a:p>
            <a:r>
              <a:rPr lang="pl-PL" b="1" dirty="0" err="1" smtClean="0"/>
              <a:t>Unipolarity</a:t>
            </a:r>
            <a:r>
              <a:rPr lang="pl-PL" b="1" dirty="0" smtClean="0"/>
              <a:t> – USA – the </a:t>
            </a:r>
            <a:r>
              <a:rPr lang="pl-PL" b="1" dirty="0" err="1" smtClean="0"/>
              <a:t>world</a:t>
            </a:r>
            <a:r>
              <a:rPr lang="pl-PL" b="1" dirty="0" smtClean="0"/>
              <a:t> hegemon </a:t>
            </a:r>
            <a:r>
              <a:rPr lang="pl-PL" dirty="0" smtClean="0"/>
              <a:t>– </a:t>
            </a:r>
            <a:r>
              <a:rPr lang="pl-PL" dirty="0" err="1" smtClean="0"/>
              <a:t>hyperpower</a:t>
            </a:r>
            <a:endParaRPr lang="pl-PL" dirty="0" smtClean="0"/>
          </a:p>
          <a:p>
            <a:r>
              <a:rPr lang="pl-PL" b="1" dirty="0" smtClean="0"/>
              <a:t>The War on terror </a:t>
            </a:r>
            <a:r>
              <a:rPr lang="pl-PL" dirty="0" smtClean="0"/>
              <a:t>– Samuel </a:t>
            </a:r>
            <a:r>
              <a:rPr lang="pl-PL" dirty="0" err="1" smtClean="0"/>
              <a:t>Huntington’s</a:t>
            </a:r>
            <a:r>
              <a:rPr lang="pl-PL" dirty="0" smtClean="0"/>
              <a:t> </a:t>
            </a:r>
            <a:r>
              <a:rPr lang="pl-PL" dirty="0" err="1" smtClean="0"/>
              <a:t>conception</a:t>
            </a:r>
            <a:r>
              <a:rPr lang="pl-PL" dirty="0" smtClean="0"/>
              <a:t> of a „</a:t>
            </a:r>
            <a:r>
              <a:rPr lang="pl-PL" dirty="0" err="1" smtClean="0"/>
              <a:t>clash</a:t>
            </a:r>
            <a:r>
              <a:rPr lang="pl-PL" dirty="0" smtClean="0"/>
              <a:t> of </a:t>
            </a:r>
            <a:r>
              <a:rPr lang="pl-PL" dirty="0" err="1" smtClean="0"/>
              <a:t>civilizations</a:t>
            </a:r>
            <a:r>
              <a:rPr lang="pl-PL" dirty="0" smtClean="0"/>
              <a:t>”</a:t>
            </a:r>
          </a:p>
          <a:p>
            <a:r>
              <a:rPr lang="pl-PL" b="1" dirty="0" smtClean="0"/>
              <a:t>Robert Cooper – </a:t>
            </a:r>
            <a:r>
              <a:rPr lang="pl-PL" b="1" dirty="0" err="1" smtClean="0"/>
              <a:t>world</a:t>
            </a:r>
            <a:r>
              <a:rPr lang="pl-PL" b="1" dirty="0" smtClean="0"/>
              <a:t> </a:t>
            </a:r>
            <a:r>
              <a:rPr lang="pl-PL" b="1" dirty="0" err="1" smtClean="0"/>
              <a:t>now</a:t>
            </a:r>
            <a:r>
              <a:rPr lang="pl-PL" b="1" dirty="0" smtClean="0"/>
              <a:t> </a:t>
            </a:r>
            <a:r>
              <a:rPr lang="pl-PL" b="1" dirty="0" err="1" smtClean="0"/>
              <a:t>divided</a:t>
            </a:r>
            <a:r>
              <a:rPr lang="pl-PL" b="1" dirty="0" smtClean="0"/>
              <a:t> </a:t>
            </a:r>
            <a:r>
              <a:rPr lang="pl-PL" b="1" dirty="0" err="1" smtClean="0"/>
              <a:t>into</a:t>
            </a:r>
            <a:r>
              <a:rPr lang="pl-PL" b="1" dirty="0" smtClean="0"/>
              <a:t> </a:t>
            </a:r>
            <a:r>
              <a:rPr lang="pl-PL" b="1" dirty="0" err="1" smtClean="0"/>
              <a:t>three</a:t>
            </a:r>
            <a:r>
              <a:rPr lang="pl-PL" b="1" dirty="0" smtClean="0"/>
              <a:t> </a:t>
            </a:r>
            <a:r>
              <a:rPr lang="pl-PL" b="1" dirty="0" err="1" smtClean="0"/>
              <a:t>parts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premodern</a:t>
            </a:r>
            <a:r>
              <a:rPr lang="pl-PL" dirty="0" smtClean="0"/>
              <a:t>, modern and </a:t>
            </a:r>
            <a:r>
              <a:rPr lang="pl-PL" dirty="0" err="1" smtClean="0"/>
              <a:t>postmodern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endParaRPr lang="pl-PL" dirty="0" smtClean="0"/>
          </a:p>
          <a:p>
            <a:r>
              <a:rPr lang="pl-PL" b="1" dirty="0" err="1" smtClean="0"/>
              <a:t>Criticism</a:t>
            </a:r>
            <a:r>
              <a:rPr lang="pl-PL" b="1" dirty="0" smtClean="0"/>
              <a:t> </a:t>
            </a:r>
            <a:r>
              <a:rPr lang="pl-PL" b="1" dirty="0" err="1" smtClean="0"/>
              <a:t>regarding</a:t>
            </a:r>
            <a:r>
              <a:rPr lang="pl-PL" b="1" dirty="0" smtClean="0"/>
              <a:t> the „war on terror” </a:t>
            </a:r>
            <a:r>
              <a:rPr lang="pl-PL" dirty="0" smtClean="0"/>
              <a:t>– </a:t>
            </a:r>
            <a:r>
              <a:rPr lang="pl-PL" dirty="0" err="1" smtClean="0"/>
              <a:t>overestimation</a:t>
            </a:r>
            <a:r>
              <a:rPr lang="pl-PL" dirty="0" smtClean="0"/>
              <a:t> of </a:t>
            </a:r>
            <a:r>
              <a:rPr lang="pl-PL" dirty="0" err="1" smtClean="0"/>
              <a:t>military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by the USA; </a:t>
            </a:r>
            <a:r>
              <a:rPr lang="pl-PL" dirty="0" err="1" smtClean="0"/>
              <a:t>imposing</a:t>
            </a:r>
            <a:r>
              <a:rPr lang="pl-PL" dirty="0" smtClean="0"/>
              <a:t> </a:t>
            </a:r>
            <a:r>
              <a:rPr lang="pl-PL" dirty="0" err="1" smtClean="0"/>
              <a:t>democracy</a:t>
            </a:r>
            <a:r>
              <a:rPr lang="pl-PL" dirty="0" smtClean="0"/>
              <a:t> from </a:t>
            </a:r>
            <a:r>
              <a:rPr lang="pl-PL" dirty="0" err="1" smtClean="0"/>
              <a:t>above</a:t>
            </a:r>
            <a:r>
              <a:rPr lang="pl-PL" dirty="0" smtClean="0"/>
              <a:t> </a:t>
            </a:r>
            <a:r>
              <a:rPr lang="pl-PL" dirty="0" err="1" smtClean="0"/>
              <a:t>naive</a:t>
            </a:r>
            <a:r>
              <a:rPr lang="pl-PL" dirty="0" smtClean="0"/>
              <a:t>;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solution</a:t>
            </a:r>
            <a:r>
              <a:rPr lang="pl-PL" dirty="0" smtClean="0"/>
              <a:t> to the </a:t>
            </a:r>
            <a:r>
              <a:rPr lang="pl-PL" dirty="0" err="1" smtClean="0"/>
              <a:t>Palestinian</a:t>
            </a:r>
            <a:r>
              <a:rPr lang="pl-PL" dirty="0" smtClean="0"/>
              <a:t> </a:t>
            </a:r>
            <a:r>
              <a:rPr lang="pl-PL" dirty="0" err="1" smtClean="0"/>
              <a:t>question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USA – a </a:t>
            </a:r>
            <a:r>
              <a:rPr lang="pl-PL" b="1" dirty="0" err="1" smtClean="0"/>
              <a:t>rogue</a:t>
            </a:r>
            <a:r>
              <a:rPr lang="pl-PL" b="1" dirty="0" smtClean="0"/>
              <a:t> </a:t>
            </a:r>
            <a:r>
              <a:rPr lang="pl-PL" b="1" dirty="0" err="1" smtClean="0"/>
              <a:t>superpower</a:t>
            </a:r>
            <a:r>
              <a:rPr lang="pl-PL" b="1" dirty="0" smtClean="0"/>
              <a:t> –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constraints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415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Rise of </a:t>
            </a:r>
            <a:r>
              <a:rPr lang="pl-PL" b="1" dirty="0" err="1" smtClean="0"/>
              <a:t>multipolarity</a:t>
            </a:r>
            <a:r>
              <a:rPr lang="pl-PL" b="1" dirty="0"/>
              <a:t> </a:t>
            </a:r>
            <a:r>
              <a:rPr lang="pl-PL" b="1" dirty="0" smtClean="0"/>
              <a:t>and </a:t>
            </a:r>
            <a:r>
              <a:rPr lang="pl-PL" b="1" dirty="0" err="1" smtClean="0"/>
              <a:t>its</a:t>
            </a:r>
            <a:r>
              <a:rPr lang="pl-PL" b="1" dirty="0" smtClean="0"/>
              <a:t> </a:t>
            </a:r>
            <a:r>
              <a:rPr lang="pl-PL" b="1" dirty="0" err="1" smtClean="0"/>
              <a:t>containment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Imperial </a:t>
            </a:r>
            <a:r>
              <a:rPr lang="pl-PL" b="1" dirty="0" err="1" smtClean="0"/>
              <a:t>problems</a:t>
            </a:r>
            <a:r>
              <a:rPr lang="pl-PL" b="1" dirty="0" smtClean="0"/>
              <a:t> of the USA </a:t>
            </a:r>
            <a:r>
              <a:rPr lang="pl-PL" dirty="0" smtClean="0"/>
              <a:t>– „imperial </a:t>
            </a:r>
            <a:r>
              <a:rPr lang="pl-PL" dirty="0" err="1" smtClean="0"/>
              <a:t>over-reach</a:t>
            </a:r>
            <a:r>
              <a:rPr lang="pl-PL" dirty="0" smtClean="0"/>
              <a:t>”</a:t>
            </a:r>
          </a:p>
          <a:p>
            <a:r>
              <a:rPr lang="pl-PL" b="1" dirty="0" smtClean="0"/>
              <a:t>The </a:t>
            </a:r>
            <a:r>
              <a:rPr lang="pl-PL" b="1" dirty="0" err="1" smtClean="0"/>
              <a:t>rise</a:t>
            </a:r>
            <a:r>
              <a:rPr lang="pl-PL" b="1" dirty="0" smtClean="0"/>
              <a:t> of </a:t>
            </a:r>
            <a:r>
              <a:rPr lang="pl-PL" b="1" dirty="0" err="1" smtClean="0"/>
              <a:t>new</a:t>
            </a:r>
            <a:r>
              <a:rPr lang="pl-PL" b="1" dirty="0" smtClean="0"/>
              <a:t> </a:t>
            </a:r>
            <a:r>
              <a:rPr lang="pl-PL" b="1" dirty="0" err="1" smtClean="0"/>
              <a:t>powers</a:t>
            </a:r>
            <a:r>
              <a:rPr lang="pl-PL" b="1" dirty="0" smtClean="0"/>
              <a:t> </a:t>
            </a:r>
            <a:r>
              <a:rPr lang="pl-PL" dirty="0" smtClean="0"/>
              <a:t>(China, </a:t>
            </a:r>
            <a:r>
              <a:rPr lang="pl-PL" dirty="0" err="1" smtClean="0"/>
              <a:t>India</a:t>
            </a:r>
            <a:r>
              <a:rPr lang="pl-PL" dirty="0" smtClean="0"/>
              <a:t>, Russia) and </a:t>
            </a:r>
            <a:r>
              <a:rPr lang="pl-PL" dirty="0" err="1" smtClean="0"/>
              <a:t>transnational</a:t>
            </a:r>
            <a:r>
              <a:rPr lang="pl-PL" dirty="0" smtClean="0"/>
              <a:t> </a:t>
            </a:r>
            <a:r>
              <a:rPr lang="pl-PL" dirty="0" err="1" smtClean="0"/>
              <a:t>actors</a:t>
            </a:r>
            <a:endParaRPr lang="pl-PL" dirty="0" smtClean="0"/>
          </a:p>
          <a:p>
            <a:r>
              <a:rPr lang="pl-PL" b="1" dirty="0" err="1" smtClean="0"/>
              <a:t>Changing</a:t>
            </a:r>
            <a:r>
              <a:rPr lang="pl-PL" b="1" dirty="0" smtClean="0"/>
              <a:t> </a:t>
            </a:r>
            <a:r>
              <a:rPr lang="pl-PL" b="1" dirty="0" err="1" smtClean="0"/>
              <a:t>nature</a:t>
            </a:r>
            <a:r>
              <a:rPr lang="pl-PL" b="1" dirty="0" smtClean="0"/>
              <a:t> of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power</a:t>
            </a:r>
            <a:r>
              <a:rPr lang="pl-PL" dirty="0" smtClean="0"/>
              <a:t> relations</a:t>
            </a:r>
          </a:p>
          <a:p>
            <a:r>
              <a:rPr lang="pl-PL" b="1" dirty="0" smtClean="0"/>
              <a:t>Hard </a:t>
            </a:r>
            <a:r>
              <a:rPr lang="pl-PL" b="1" dirty="0" err="1" smtClean="0"/>
              <a:t>power</a:t>
            </a:r>
            <a:r>
              <a:rPr lang="pl-PL" b="1" dirty="0" smtClean="0"/>
              <a:t> and </a:t>
            </a:r>
            <a:r>
              <a:rPr lang="pl-PL" b="1" dirty="0" err="1" smtClean="0"/>
              <a:t>soft</a:t>
            </a:r>
            <a:r>
              <a:rPr lang="pl-PL" b="1" dirty="0" smtClean="0"/>
              <a:t>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military</a:t>
            </a:r>
            <a:r>
              <a:rPr lang="pl-PL" dirty="0" smtClean="0"/>
              <a:t> </a:t>
            </a:r>
            <a:r>
              <a:rPr lang="pl-PL" dirty="0" err="1" smtClean="0"/>
              <a:t>threats</a:t>
            </a:r>
            <a:r>
              <a:rPr lang="pl-PL" dirty="0" smtClean="0"/>
              <a:t> (</a:t>
            </a:r>
            <a:r>
              <a:rPr lang="pl-PL" dirty="0" err="1" smtClean="0"/>
              <a:t>stick</a:t>
            </a:r>
            <a:r>
              <a:rPr lang="pl-PL" dirty="0" smtClean="0"/>
              <a:t>) and </a:t>
            </a:r>
            <a:r>
              <a:rPr lang="pl-PL" dirty="0" err="1" smtClean="0"/>
              <a:t>effective</a:t>
            </a:r>
            <a:r>
              <a:rPr lang="pl-PL" dirty="0" smtClean="0"/>
              <a:t> </a:t>
            </a:r>
            <a:r>
              <a:rPr lang="pl-PL" dirty="0" err="1" smtClean="0"/>
              <a:t>peruasion</a:t>
            </a:r>
            <a:r>
              <a:rPr lang="pl-PL" dirty="0" smtClean="0"/>
              <a:t> (</a:t>
            </a:r>
            <a:r>
              <a:rPr lang="pl-PL" dirty="0" err="1" smtClean="0"/>
              <a:t>carrot</a:t>
            </a:r>
            <a:r>
              <a:rPr lang="pl-PL" dirty="0" smtClean="0"/>
              <a:t>) – </a:t>
            </a:r>
            <a:r>
              <a:rPr lang="pl-PL" dirty="0" err="1" smtClean="0"/>
              <a:t>examples</a:t>
            </a:r>
            <a:r>
              <a:rPr lang="pl-PL" dirty="0" smtClean="0"/>
              <a:t>?</a:t>
            </a:r>
          </a:p>
          <a:p>
            <a:r>
              <a:rPr lang="pl-PL" b="1" dirty="0" err="1" smtClean="0"/>
              <a:t>Disadvantages</a:t>
            </a:r>
            <a:r>
              <a:rPr lang="pl-PL" b="1" dirty="0" smtClean="0"/>
              <a:t> of </a:t>
            </a:r>
            <a:r>
              <a:rPr lang="pl-PL" b="1" dirty="0" err="1" smtClean="0"/>
              <a:t>multipolarity</a:t>
            </a:r>
            <a:r>
              <a:rPr lang="pl-PL" b="1" dirty="0" smtClean="0"/>
              <a:t> </a:t>
            </a:r>
            <a:r>
              <a:rPr lang="pl-PL" dirty="0" smtClean="0"/>
              <a:t>– chaos, </a:t>
            </a:r>
            <a:r>
              <a:rPr lang="pl-PL" dirty="0" err="1" smtClean="0"/>
              <a:t>anarchy</a:t>
            </a:r>
            <a:r>
              <a:rPr lang="pl-PL" dirty="0" smtClean="0"/>
              <a:t>, </a:t>
            </a:r>
            <a:r>
              <a:rPr lang="pl-PL" dirty="0" err="1" smtClean="0"/>
              <a:t>violence</a:t>
            </a:r>
            <a:r>
              <a:rPr lang="pl-PL" dirty="0" smtClean="0"/>
              <a:t>, </a:t>
            </a:r>
            <a:r>
              <a:rPr lang="pl-PL" dirty="0" err="1" smtClean="0"/>
              <a:t>exploitation</a:t>
            </a:r>
            <a:r>
              <a:rPr lang="pl-PL" dirty="0" smtClean="0"/>
              <a:t> of the </a:t>
            </a:r>
            <a:r>
              <a:rPr lang="pl-PL" dirty="0" err="1" smtClean="0"/>
              <a:t>weak</a:t>
            </a:r>
            <a:r>
              <a:rPr lang="pl-PL" dirty="0" smtClean="0"/>
              <a:t> (e. g. the </a:t>
            </a:r>
            <a:r>
              <a:rPr lang="pl-PL" dirty="0" err="1" smtClean="0"/>
              <a:t>outbreak</a:t>
            </a:r>
            <a:r>
              <a:rPr lang="pl-PL" dirty="0" smtClean="0"/>
              <a:t> of WWII) –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balances</a:t>
            </a:r>
            <a:endParaRPr lang="pl-PL" dirty="0" smtClean="0"/>
          </a:p>
          <a:p>
            <a:r>
              <a:rPr lang="pl-PL" b="1" dirty="0" err="1" smtClean="0"/>
              <a:t>Multilateralism</a:t>
            </a:r>
            <a:r>
              <a:rPr lang="pl-PL" dirty="0" smtClean="0"/>
              <a:t> – a </a:t>
            </a:r>
            <a:r>
              <a:rPr lang="pl-PL" dirty="0" err="1" smtClean="0"/>
              <a:t>way</a:t>
            </a:r>
            <a:r>
              <a:rPr lang="pl-PL" dirty="0" smtClean="0"/>
              <a:t> of </a:t>
            </a:r>
            <a:r>
              <a:rPr lang="pl-PL" dirty="0" err="1" smtClean="0"/>
              <a:t>creating</a:t>
            </a:r>
            <a:r>
              <a:rPr lang="pl-PL" dirty="0" smtClean="0"/>
              <a:t> a </a:t>
            </a:r>
            <a:r>
              <a:rPr lang="pl-PL" dirty="0" err="1" smtClean="0"/>
              <a:t>world</a:t>
            </a:r>
            <a:r>
              <a:rPr lang="pl-PL" dirty="0" smtClean="0"/>
              <a:t> order by </a:t>
            </a:r>
            <a:r>
              <a:rPr lang="pl-PL" dirty="0" err="1" smtClean="0"/>
              <a:t>introducing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and </a:t>
            </a:r>
            <a:r>
              <a:rPr lang="pl-PL" dirty="0" err="1" smtClean="0"/>
              <a:t>agreed</a:t>
            </a:r>
            <a:r>
              <a:rPr lang="pl-PL" dirty="0" smtClean="0"/>
              <a:t> </a:t>
            </a:r>
            <a:r>
              <a:rPr lang="pl-PL" dirty="0" err="1" smtClean="0"/>
              <a:t>rules</a:t>
            </a:r>
            <a:r>
              <a:rPr lang="pl-PL" dirty="0" smtClean="0"/>
              <a:t> of </a:t>
            </a:r>
            <a:r>
              <a:rPr lang="pl-PL" dirty="0" err="1" smtClean="0"/>
              <a:t>international</a:t>
            </a:r>
            <a:r>
              <a:rPr lang="pl-PL" dirty="0" smtClean="0"/>
              <a:t> relations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64453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1382</Words>
  <Application>Microsoft Office PowerPoint</Application>
  <PresentationFormat>Niestandardowy</PresentationFormat>
  <Paragraphs>112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 Global  politics</vt:lpstr>
      <vt:lpstr>Global and subnational politics</vt:lpstr>
      <vt:lpstr> Theoretical schools of international politics</vt:lpstr>
      <vt:lpstr>Idealism</vt:lpstr>
      <vt:lpstr>  Realism</vt:lpstr>
      <vt:lpstr>Pluralism</vt:lpstr>
      <vt:lpstr>Marxism</vt:lpstr>
      <vt:lpstr> XXI-century world order</vt:lpstr>
      <vt:lpstr>Rise of multipolarity and its containment</vt:lpstr>
      <vt:lpstr>Globalization and its dynamics</vt:lpstr>
      <vt:lpstr> Forms of globalization</vt:lpstr>
      <vt:lpstr>Regionalization</vt:lpstr>
      <vt:lpstr>The European Union</vt:lpstr>
      <vt:lpstr>The EU (II)</vt:lpstr>
      <vt:lpstr> Recapitulation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Governments, systems and regimes. Political ideologies</dc:title>
  <dc:creator>Marek Wierzbicki</dc:creator>
  <cp:lastModifiedBy>bep</cp:lastModifiedBy>
  <cp:revision>112</cp:revision>
  <dcterms:created xsi:type="dcterms:W3CDTF">2017-10-09T11:51:47Z</dcterms:created>
  <dcterms:modified xsi:type="dcterms:W3CDTF">2017-11-10T13:54:22Z</dcterms:modified>
</cp:coreProperties>
</file>